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1" r:id="rId3"/>
    <p:sldId id="258" r:id="rId4"/>
    <p:sldId id="269" r:id="rId5"/>
    <p:sldId id="267" r:id="rId6"/>
    <p:sldId id="273" r:id="rId7"/>
    <p:sldId id="274" r:id="rId8"/>
    <p:sldId id="260" r:id="rId9"/>
    <p:sldId id="275" r:id="rId10"/>
    <p:sldId id="268" r:id="rId11"/>
    <p:sldId id="272" r:id="rId12"/>
    <p:sldId id="279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35B5C-EE97-304E-8396-ADB4B1DDF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2E45F5-5323-B4B0-4D90-09E8B9AA0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20B05-C6F6-0E11-26B5-DD1B0B00C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08/07/2024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FA284-E7D2-F336-D5FF-4FB70A1B5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75CE4-5388-F0CC-EE56-44F0175F5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18653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0EF8C-B187-D45C-E9EC-AC412648A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E36448-7946-B5F1-55F9-EA42FAAF1A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732E7-67C0-9790-3276-993432345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08/07/2024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6835D-1158-EDA6-B657-5D7B09580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D8D0B-5A0D-4A80-5A7E-EB3015D42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8967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C41FF2-FB81-90FC-AA0C-6EE6A5CA96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BD730A-5CC8-2768-FBE4-0EE6EFF210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C0445-92AE-D551-ED4D-5D6C18329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08/07/2024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73C65-5884-59F1-EB23-31A5EB384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7FD0F-BAF3-96B9-975E-76AF3EACD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56735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D3644-0B11-DC34-5E01-3B408BBA2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2D6D4-5D52-B5D6-9364-DBA7CE7EB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30405-48FA-E173-C7A7-672A84C8F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08/07/2024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B4A8B-1C35-D4EE-6037-0A50CB1B1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E0559-3ECC-F8AF-9C00-F2FA5807A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34720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2F82B-BC30-E11C-5CC2-AC45E55C3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022CB-689A-0771-5015-D7FD0AD2C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BA371-AB17-7C94-958A-24A5967B8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08/07/2024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1D4FF-F71C-F5CB-8963-C3C06B90B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659C1-C4CE-BD1F-2E93-86EEC541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647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48374-EC4D-C583-0E64-0F5490C79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C4D7F-9B9D-2CDD-576D-E2D39DCB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91993E-2884-822C-B704-D54026E53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392115-2AB8-86D1-5981-2FFAED53C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08/07/2024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ECFC7-FD51-14AF-FF9C-E4DF96808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79CB8F-614B-9111-D733-75AFAA2F2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25064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EF111-C495-BA33-B88F-3AA941E44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5F0B3-184B-C62F-06F3-DEEC1E294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670CF-5A49-5A72-FBFC-CF606CB33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586C37-25EA-E282-A005-FB5023183F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B594E1-DDA7-D579-79FB-5404B5D47F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F12DF7-1C10-8DF5-00FB-9E9136542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08/07/2024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61FDF3-BA64-D2BF-388E-8E843E178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9AAB2A-7E05-CBFC-C833-B66800A35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513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CFBAB-A143-4117-5D3D-463ACA7BE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3C6BDD-A2D2-CC9B-3A22-90E37FD90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08/07/2024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27125F-6110-F49D-0DE5-A04C75A5F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1BF11-15A5-681E-DEC3-BCE4A0F34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6311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17C0B-D798-5FC2-8E04-F7B39FF8C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08/07/2024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696F23-9F17-A7F7-B2EC-91C1E0F59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7D895-8C37-D211-D492-DB5329A7F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24163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3274E-839B-3DEC-3361-B68FEF2B6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1A996-D507-4144-C7D6-60AE8CB66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320793-0A6D-52BF-B522-61452AE01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99748-7448-6223-860C-F825BEEBB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08/07/2024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4CC55-2BD2-107E-62F7-0594AB1CF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D7544-E712-26DD-0533-EA1F2DEBB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094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F7EEC-45A5-5971-9D4F-89A70D1F0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90B86E-0E34-2AB4-FF22-7D567BFC8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36AD0-1989-70DA-A44B-6FD44CD92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C022B-AACD-5083-18F0-A83190E0A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9809-4AFB-4448-AA6E-FEE4B8EFAED7}" type="datetimeFigureOut">
              <a:rPr lang="en-ID" smtClean="0"/>
              <a:t>08/07/2024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E6AD8-C0A9-18F6-D0FA-7670F9B05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3B654-8BB2-862A-0C4C-500B129D5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90467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622465-D3CE-9DA0-6C8B-D6AD2A0FF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EE0F6-655E-8165-53F5-F15EB0F8C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67B21-5DA9-CEE6-F6C8-690E3F409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A9809-4AFB-4448-AA6E-FEE4B8EFAED7}" type="datetimeFigureOut">
              <a:rPr lang="en-ID" smtClean="0"/>
              <a:t>08/07/2024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01DD6-BED6-E86B-F98A-EE45DAA78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E1F26-E8A4-0D17-7E2F-77D480C21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833DE-0B23-492C-A3E3-6491BA7583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6206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DF2A075-308A-1D56-DF75-13C3CAC8D884}"/>
              </a:ext>
            </a:extLst>
          </p:cNvPr>
          <p:cNvSpPr/>
          <p:nvPr/>
        </p:nvSpPr>
        <p:spPr>
          <a:xfrm>
            <a:off x="5927035" y="1744870"/>
            <a:ext cx="5893904" cy="85069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dirty="0">
                <a:solidFill>
                  <a:schemeClr val="bg1"/>
                </a:solidFill>
                <a:latin typeface="Geometr415 Blk BT" panose="020B0802020204020303" pitchFamily="34" charset="0"/>
                <a:cs typeface="Times New Roman" panose="02020603050405020304" pitchFamily="18" charset="0"/>
              </a:rPr>
              <a:t>Sosialisasi</a:t>
            </a:r>
            <a:endParaRPr lang="en-ID" sz="6000" dirty="0">
              <a:solidFill>
                <a:schemeClr val="bg1"/>
              </a:solidFill>
              <a:latin typeface="Geometr415 Blk BT" panose="020B08020202040203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648F418-B2BC-A24C-9A22-D157514DA6C1}"/>
              </a:ext>
            </a:extLst>
          </p:cNvPr>
          <p:cNvSpPr/>
          <p:nvPr/>
        </p:nvSpPr>
        <p:spPr>
          <a:xfrm>
            <a:off x="0" y="6032500"/>
            <a:ext cx="5192275" cy="5762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chemeClr val="bg1"/>
                </a:solidFill>
                <a:latin typeface="Geometr415 Blk BT" panose="020B0802020204020303" pitchFamily="34" charset="0"/>
                <a:cs typeface="Times New Roman" panose="02020603050405020304" pitchFamily="18" charset="0"/>
              </a:rPr>
              <a:t>Bidang</a:t>
            </a:r>
            <a:r>
              <a:rPr lang="en-US" sz="2800" dirty="0">
                <a:solidFill>
                  <a:schemeClr val="bg1"/>
                </a:solidFill>
                <a:latin typeface="Geometr415 Blk BT" panose="020B0802020204020303" pitchFamily="34" charset="0"/>
                <a:cs typeface="Times New Roman" panose="02020603050405020304" pitchFamily="18" charset="0"/>
              </a:rPr>
              <a:t>:</a:t>
            </a:r>
            <a:endParaRPr lang="en-ID" sz="2800" dirty="0">
              <a:solidFill>
                <a:schemeClr val="bg1"/>
              </a:solidFill>
              <a:latin typeface="Geometr415 Blk BT" panose="020B0802020204020303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6C5F9E-D81E-CCBB-289F-B7E81C134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B222B7-7EEE-936E-1C8D-D3E5D268D008}"/>
              </a:ext>
            </a:extLst>
          </p:cNvPr>
          <p:cNvSpPr txBox="1"/>
          <p:nvPr/>
        </p:nvSpPr>
        <p:spPr>
          <a:xfrm>
            <a:off x="78685" y="3988117"/>
            <a:ext cx="58483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effectLst/>
                <a:latin typeface="Calibri" panose="020F05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Lomba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Pembuatan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 dan Performa </a:t>
            </a:r>
            <a:r>
              <a:rPr lang="en-US" sz="2400" b="1" dirty="0" err="1">
                <a:effectLst/>
                <a:latin typeface="Calibri" panose="020F05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Prototipe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effectLst/>
                <a:latin typeface="Calibri" panose="020F05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Fuel Engine Remote Control (FERC)</a:t>
            </a:r>
          </a:p>
          <a:p>
            <a:endParaRPr lang="en-US" sz="2400" b="1" i="1" dirty="0">
              <a:latin typeface="Calibri" panose="020F0502020204030204" pitchFamily="34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Oleh: </a:t>
            </a:r>
            <a:r>
              <a:rPr lang="en-US" b="1" dirty="0" err="1">
                <a:latin typeface="Calibri" panose="020F05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Sunardi</a:t>
            </a:r>
            <a:r>
              <a:rPr lang="en-US" b="1" dirty="0">
                <a:latin typeface="Calibri" panose="020F05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, ST, MT.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512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D8DC2-B452-3A55-A3DF-7B87005D6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224" y="2052803"/>
            <a:ext cx="6914528" cy="4672462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1530350" algn="l"/>
              </a:tabLst>
            </a:pPr>
            <a:r>
              <a:rPr lang="en-US" sz="2400" b="1" dirty="0" err="1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Ukuran</a:t>
            </a:r>
            <a:r>
              <a:rPr lang="en-US" sz="2400" b="1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 prototype </a:t>
            </a:r>
            <a:r>
              <a:rPr lang="en-US" sz="2400" b="1" dirty="0" err="1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kapal</a:t>
            </a:r>
            <a:r>
              <a:rPr lang="en-US" sz="24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ditetapkan</a:t>
            </a:r>
            <a:r>
              <a:rPr lang="en-US" sz="24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panjang</a:t>
            </a:r>
            <a:r>
              <a:rPr lang="en-US" sz="24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 deck </a:t>
            </a:r>
            <a:r>
              <a:rPr lang="en-US" sz="2400" b="1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Ldeck</a:t>
            </a:r>
            <a:r>
              <a:rPr lang="en-US" sz="2400" b="1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) minimal 100 cm, Lebar </a:t>
            </a:r>
            <a:r>
              <a:rPr lang="en-US" sz="2400" b="1" dirty="0" err="1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kapal</a:t>
            </a:r>
            <a:r>
              <a:rPr lang="en-US" sz="2400" b="1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 minimal 30 cm, </a:t>
            </a:r>
            <a:r>
              <a:rPr lang="en-US" sz="2400" b="1" dirty="0" err="1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tinggi</a:t>
            </a:r>
            <a:r>
              <a:rPr lang="en-US" sz="2400" b="1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kapal</a:t>
            </a:r>
            <a:r>
              <a:rPr lang="en-US" sz="2400" b="1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bebas</a:t>
            </a:r>
            <a:r>
              <a:rPr lang="en-US" sz="2400" b="1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1530350" algn="l"/>
              </a:tabLst>
            </a:pPr>
            <a:r>
              <a:rPr lang="en-US" sz="2400" b="1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Desain, </a:t>
            </a:r>
            <a:r>
              <a:rPr lang="en-US" sz="2400" b="1" dirty="0" err="1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lambung</a:t>
            </a:r>
            <a:r>
              <a:rPr lang="en-US" sz="2400" b="1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 dan material yang </a:t>
            </a:r>
            <a:r>
              <a:rPr lang="en-US" sz="2400" b="1" dirty="0" err="1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digunakan</a:t>
            </a:r>
            <a:r>
              <a:rPr lang="en-US" sz="2400" b="1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bebas</a:t>
            </a:r>
            <a:r>
              <a:rPr lang="en-US" sz="2400" b="1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sesuai</a:t>
            </a:r>
            <a:r>
              <a:rPr lang="en-US" sz="24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kreatifitas</a:t>
            </a:r>
            <a:r>
              <a:rPr lang="en-US" sz="24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inovasi</a:t>
            </a:r>
            <a:r>
              <a:rPr lang="en-US" sz="24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peserta</a:t>
            </a: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1530350" algn="l"/>
              </a:tabLst>
            </a:pPr>
            <a:r>
              <a:rPr lang="en-US" sz="2400" b="1" dirty="0" err="1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Mesin</a:t>
            </a:r>
            <a:r>
              <a:rPr lang="en-US" sz="2400" b="1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fuel engin</a:t>
            </a:r>
            <a:r>
              <a:rPr lang="en-US" sz="2400" b="1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e dan system </a:t>
            </a:r>
            <a:r>
              <a:rPr lang="en-US" sz="2400" b="1" dirty="0" err="1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propulsi</a:t>
            </a:r>
            <a:r>
              <a:rPr lang="en-US" sz="2400" b="1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bebas</a:t>
            </a:r>
            <a:r>
              <a:rPr lang="en-US" sz="2400" b="1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sesuai</a:t>
            </a:r>
            <a:r>
              <a:rPr lang="en-US" sz="24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kreatifitas</a:t>
            </a:r>
            <a:r>
              <a:rPr lang="en-US" sz="24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inovasi</a:t>
            </a:r>
            <a:r>
              <a:rPr lang="en-US" sz="24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peserta</a:t>
            </a:r>
            <a:endParaRPr lang="en-US" sz="2400" dirty="0">
              <a:effectLst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tabLst>
                <a:tab pos="1530350" algn="l"/>
              </a:tabLst>
            </a:pPr>
            <a:r>
              <a:rPr lang="en-US" sz="2400" b="1" dirty="0" err="1">
                <a:cs typeface="Times New Roman" panose="02020603050405020304" pitchFamily="18" charset="0"/>
              </a:rPr>
              <a:t>Warna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dasar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lambung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kapal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hingga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b="1" dirty="0">
                <a:cs typeface="Times New Roman" panose="02020603050405020304" pitchFamily="18" charset="0"/>
              </a:rPr>
              <a:t>batas </a:t>
            </a:r>
            <a:r>
              <a:rPr lang="en-US" sz="2400" b="1" dirty="0" err="1">
                <a:cs typeface="Times New Roman" panose="02020603050405020304" pitchFamily="18" charset="0"/>
              </a:rPr>
              <a:t>sarat</a:t>
            </a:r>
            <a:r>
              <a:rPr lang="en-US" sz="2400" b="1" dirty="0">
                <a:cs typeface="Times New Roman" panose="02020603050405020304" pitchFamily="18" charset="0"/>
              </a:rPr>
              <a:t> air </a:t>
            </a:r>
            <a:r>
              <a:rPr lang="en-US" sz="2400" b="1" dirty="0" err="1">
                <a:cs typeface="Times New Roman" panose="02020603050405020304" pitchFamily="18" charset="0"/>
              </a:rPr>
              <a:t>harus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berbeda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dengan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warna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diatas</a:t>
            </a:r>
            <a:r>
              <a:rPr lang="en-US" sz="2400" dirty="0">
                <a:cs typeface="Times New Roman" panose="02020603050405020304" pitchFamily="18" charset="0"/>
              </a:rPr>
              <a:t> batas </a:t>
            </a:r>
            <a:r>
              <a:rPr lang="en-US" sz="2400" dirty="0" err="1">
                <a:cs typeface="Times New Roman" panose="02020603050405020304" pitchFamily="18" charset="0"/>
              </a:rPr>
              <a:t>sarat</a:t>
            </a:r>
            <a:r>
              <a:rPr lang="en-US" sz="2400" dirty="0">
                <a:cs typeface="Times New Roman" panose="02020603050405020304" pitchFamily="18" charset="0"/>
              </a:rPr>
              <a:t> air.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1530350" algn="l"/>
              </a:tabLst>
            </a:pP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  <a:tabLst>
                <a:tab pos="1530350" algn="l"/>
              </a:tabLst>
            </a:pPr>
            <a:endParaRPr lang="en-US" sz="1800" dirty="0">
              <a:cs typeface="Times New Roman" panose="02020603050405020304" pitchFamily="18" charset="0"/>
            </a:endParaRP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69EE71A5-9066-28B4-C518-9AA570F16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B559753-2E3D-0E4F-8A7F-199DECCA10C5}"/>
              </a:ext>
            </a:extLst>
          </p:cNvPr>
          <p:cNvSpPr txBox="1">
            <a:spLocks/>
          </p:cNvSpPr>
          <p:nvPr/>
        </p:nvSpPr>
        <p:spPr>
          <a:xfrm>
            <a:off x="331224" y="1144587"/>
            <a:ext cx="11506815" cy="681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b="1" dirty="0">
                <a:latin typeface="+mn-lt"/>
                <a:ea typeface="ADLaM Display" panose="02010000000000000000" pitchFamily="2" charset="0"/>
                <a:cs typeface="ADLaM Display" panose="02010000000000000000" pitchFamily="2" charset="0"/>
              </a:rPr>
              <a:t>KETENTUAN MODEL KAPAL</a:t>
            </a:r>
          </a:p>
        </p:txBody>
      </p:sp>
      <p:pic>
        <p:nvPicPr>
          <p:cNvPr id="1026" name="Picture 1" descr="PLATFORM SUPPLY VESSEL - GRS">
            <a:extLst>
              <a:ext uri="{FF2B5EF4-FFF2-40B4-BE49-F238E27FC236}">
                <a16:creationId xmlns:a16="http://schemas.microsoft.com/office/drawing/2014/main" id="{B77F93CE-247A-A216-6DFC-A7C41094B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5" t="7256" r="20998" b="19780"/>
          <a:stretch>
            <a:fillRect/>
          </a:stretch>
        </p:blipFill>
        <p:spPr bwMode="auto">
          <a:xfrm>
            <a:off x="8020050" y="2176770"/>
            <a:ext cx="3390900" cy="196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2" descr="PSV conversion - moving to a new lease of life as SOV or… | Ulstein">
            <a:extLst>
              <a:ext uri="{FF2B5EF4-FFF2-40B4-BE49-F238E27FC236}">
                <a16:creationId xmlns:a16="http://schemas.microsoft.com/office/drawing/2014/main" id="{B5905345-8050-B00E-66DA-28117730B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4144020"/>
            <a:ext cx="3390900" cy="17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9F6E3906-CBCC-64F4-F46A-E14CAA9FF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0050" y="161351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CCBE0BE-B72D-FE6B-7330-56AEDD681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0050" y="403604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ADC531-AFCE-C8A5-E552-F05D41973AD2}"/>
              </a:ext>
            </a:extLst>
          </p:cNvPr>
          <p:cNvSpPr/>
          <p:nvPr/>
        </p:nvSpPr>
        <p:spPr>
          <a:xfrm>
            <a:off x="8020050" y="5952398"/>
            <a:ext cx="3390900" cy="5493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Contoh model PSVs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080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D8DC2-B452-3A55-A3DF-7B87005D6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223" y="2052803"/>
            <a:ext cx="11506815" cy="4672462"/>
          </a:xfrm>
        </p:spPr>
        <p:txBody>
          <a:bodyPr>
            <a:normAutofit/>
          </a:bodyPr>
          <a:lstStyle/>
          <a:p>
            <a:pPr marL="457200" lvl="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1530350" algn="l"/>
              </a:tabLst>
            </a:pPr>
            <a:r>
              <a:rPr lang="en-US" sz="2000" dirty="0"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esain </a:t>
            </a:r>
            <a:r>
              <a:rPr lang="en-US" sz="2000" b="1" dirty="0"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model</a:t>
            </a:r>
            <a:r>
              <a:rPr lang="en-US" sz="2000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pelampung</a:t>
            </a:r>
            <a:r>
              <a:rPr lang="en-US" sz="2000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tanda</a:t>
            </a:r>
            <a:r>
              <a:rPr lang="en-US" sz="2000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(buoy)</a:t>
            </a:r>
            <a:r>
              <a:rPr lang="en-US" sz="20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0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bebas</a:t>
            </a:r>
            <a:r>
              <a:rPr lang="en-US" sz="20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0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batasan</a:t>
            </a:r>
            <a:r>
              <a:rPr lang="en-US" sz="20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berat</a:t>
            </a:r>
            <a:r>
              <a:rPr lang="en-US" sz="2000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minimal 5 kg</a:t>
            </a:r>
            <a:r>
              <a:rPr lang="en-US" sz="20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0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ketika</a:t>
            </a:r>
            <a:r>
              <a:rPr lang="en-US" sz="20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diapungkan</a:t>
            </a:r>
            <a:r>
              <a:rPr lang="en-US" sz="20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ketinggian</a:t>
            </a:r>
            <a:r>
              <a:rPr lang="en-US" sz="20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bagian</a:t>
            </a:r>
            <a:r>
              <a:rPr lang="en-US" sz="20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yang di </a:t>
            </a:r>
            <a:r>
              <a:rPr lang="en-US" sz="20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atas</a:t>
            </a:r>
            <a:r>
              <a:rPr lang="en-US" sz="20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permukaan air </a:t>
            </a:r>
            <a:r>
              <a:rPr lang="en-US" sz="2000" b="1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000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kurang</a:t>
            </a:r>
            <a:r>
              <a:rPr lang="en-US" sz="2000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000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60 cm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1530350" algn="l"/>
              </a:tabLst>
            </a:pPr>
            <a:r>
              <a:rPr lang="en-US" sz="2000" dirty="0"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Buoy </a:t>
            </a:r>
            <a:r>
              <a:rPr lang="en-US" sz="2000" b="1" dirty="0" err="1"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000" b="1" dirty="0"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boleh</a:t>
            </a:r>
            <a:r>
              <a:rPr lang="en-US" sz="2000" b="1" dirty="0"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terbalik</a:t>
            </a:r>
            <a:r>
              <a:rPr lang="en-US" sz="2000" b="1" dirty="0"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ketika</a:t>
            </a:r>
            <a:r>
              <a:rPr lang="en-US" sz="2000" dirty="0"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apungkan</a:t>
            </a:r>
            <a:r>
              <a:rPr lang="en-US" sz="2000" dirty="0"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atas</a:t>
            </a:r>
            <a:r>
              <a:rPr lang="en-US" sz="2000" dirty="0"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air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1530350" algn="l"/>
              </a:tabLst>
            </a:pPr>
            <a:r>
              <a:rPr lang="en-US" sz="2000" dirty="0" err="1"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Bentuk</a:t>
            </a:r>
            <a:r>
              <a:rPr lang="en-US" sz="2000" dirty="0"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buoy </a:t>
            </a:r>
            <a:r>
              <a:rPr lang="en-US" sz="2000" b="1" dirty="0" err="1"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tetap</a:t>
            </a:r>
            <a:r>
              <a:rPr lang="en-US" sz="2000" dirty="0"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000" dirty="0"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portable)</a:t>
            </a:r>
            <a:endParaRPr lang="en-US" sz="2000" dirty="0">
              <a:effectLst/>
              <a:latin typeface="Poppins" panose="00000500000000000000" pitchFamily="2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1530350" algn="l"/>
              </a:tabLst>
            </a:pPr>
            <a:r>
              <a:rPr lang="en-US" sz="20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Bu</a:t>
            </a:r>
            <a:r>
              <a:rPr lang="en-US" sz="2000" dirty="0"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oy </a:t>
            </a:r>
            <a:r>
              <a:rPr lang="en-US" sz="2000" dirty="0" err="1"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ditempatkan</a:t>
            </a:r>
            <a:r>
              <a:rPr lang="en-US" sz="2000" dirty="0"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di </a:t>
            </a:r>
            <a:r>
              <a:rPr lang="en-US" sz="2000" b="1" dirty="0" err="1"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atas</a:t>
            </a:r>
            <a:r>
              <a:rPr lang="en-US" sz="2000" b="1" dirty="0"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dek</a:t>
            </a:r>
            <a:r>
              <a:rPr lang="en-US" sz="2000" b="1" dirty="0"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prototype </a:t>
            </a:r>
            <a:r>
              <a:rPr lang="en-US" sz="2000" dirty="0" err="1"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kapal</a:t>
            </a:r>
            <a:endParaRPr lang="en-US" sz="2000" dirty="0">
              <a:latin typeface="Poppins" panose="00000500000000000000" pitchFamily="2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>
                <a:tab pos="1530350" algn="l"/>
              </a:tabLst>
            </a:pPr>
            <a:r>
              <a:rPr lang="en-US" sz="2000" b="1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Pengikatan</a:t>
            </a:r>
            <a:r>
              <a:rPr lang="en-US" sz="2000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buoy </a:t>
            </a:r>
            <a:r>
              <a:rPr lang="en-US" sz="20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ke</a:t>
            </a:r>
            <a:r>
              <a:rPr lang="en-US" sz="20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dek</a:t>
            </a:r>
            <a:r>
              <a:rPr lang="en-US" sz="20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bebas</a:t>
            </a:r>
            <a:endParaRPr lang="en-US" sz="2000" dirty="0">
              <a:effectLst/>
              <a:latin typeface="Poppins" panose="00000500000000000000" pitchFamily="2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  <a:tabLst>
                <a:tab pos="1530350" algn="l"/>
              </a:tabLst>
            </a:pPr>
            <a:endParaRPr lang="en-US" sz="2000" dirty="0">
              <a:effectLst/>
              <a:latin typeface="Poppins" panose="00000500000000000000" pitchFamily="2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buNone/>
              <a:tabLst>
                <a:tab pos="153035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  <a:tabLst>
                <a:tab pos="1530350" algn="l"/>
              </a:tabLst>
            </a:pPr>
            <a:endParaRPr lang="en-US" sz="1800" dirty="0">
              <a:latin typeface="Poppins" panose="000005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69EE71A5-9066-28B4-C518-9AA570F16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B559753-2E3D-0E4F-8A7F-199DECCA10C5}"/>
              </a:ext>
            </a:extLst>
          </p:cNvPr>
          <p:cNvSpPr txBox="1">
            <a:spLocks/>
          </p:cNvSpPr>
          <p:nvPr/>
        </p:nvSpPr>
        <p:spPr>
          <a:xfrm>
            <a:off x="331224" y="1144587"/>
            <a:ext cx="11506815" cy="681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b="1" dirty="0">
                <a:latin typeface="+mn-lt"/>
                <a:ea typeface="ADLaM Display" panose="02010000000000000000" pitchFamily="2" charset="0"/>
                <a:cs typeface="ADLaM Display" panose="02010000000000000000" pitchFamily="2" charset="0"/>
              </a:rPr>
              <a:t>KETENTUAN BUOY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88B3DE-0707-0851-7CDF-432EB5612F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643"/>
          <a:stretch/>
        </p:blipFill>
        <p:spPr>
          <a:xfrm>
            <a:off x="8439959" y="3195484"/>
            <a:ext cx="3537224" cy="3529781"/>
          </a:xfrm>
          <a:prstGeom prst="rect">
            <a:avLst/>
          </a:prstGeom>
        </p:spPr>
      </p:pic>
      <p:pic>
        <p:nvPicPr>
          <p:cNvPr id="7" name="Picture 6" descr="Pelampung Laut untuk Peringatan atau Navigasi Pelampung Lateral dan  Pelampung Tangan| Alibaba.com">
            <a:extLst>
              <a:ext uri="{FF2B5EF4-FFF2-40B4-BE49-F238E27FC236}">
                <a16:creationId xmlns:a16="http://schemas.microsoft.com/office/drawing/2014/main" id="{9CF3CDEF-52AD-BD06-3F5C-D23150AFC3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6" t="604" r="26435" b="2448"/>
          <a:stretch/>
        </p:blipFill>
        <p:spPr bwMode="auto">
          <a:xfrm>
            <a:off x="7024249" y="4528984"/>
            <a:ext cx="1276565" cy="20745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53BEC4-C07C-F780-6BA6-3526B52CF8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554" y="4689987"/>
            <a:ext cx="4914654" cy="1913542"/>
          </a:xfrm>
          <a:prstGeom prst="rect">
            <a:avLst/>
          </a:prstGeom>
        </p:spPr>
      </p:pic>
      <p:pic>
        <p:nvPicPr>
          <p:cNvPr id="6" name="Picture 5" descr="Cari Kualitas tinggi Lateral Marker Buoy Produsen dan Lateral Marker Buoy  di Alibaba.com">
            <a:extLst>
              <a:ext uri="{FF2B5EF4-FFF2-40B4-BE49-F238E27FC236}">
                <a16:creationId xmlns:a16="http://schemas.microsoft.com/office/drawing/2014/main" id="{0240A71A-9190-CDE9-B2B1-9A32AA20D9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3" t="6843" r="24325" b="7957"/>
          <a:stretch/>
        </p:blipFill>
        <p:spPr bwMode="auto">
          <a:xfrm>
            <a:off x="5630768" y="4528983"/>
            <a:ext cx="1323908" cy="20745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0080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69EE71A5-9066-28B4-C518-9AA570F16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F418AEB-E100-654A-E62B-B445565CBCCF}"/>
              </a:ext>
            </a:extLst>
          </p:cNvPr>
          <p:cNvSpPr txBox="1">
            <a:spLocks/>
          </p:cNvSpPr>
          <p:nvPr/>
        </p:nvSpPr>
        <p:spPr>
          <a:xfrm>
            <a:off x="331224" y="1144587"/>
            <a:ext cx="11506815" cy="681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b="1" dirty="0">
                <a:latin typeface="+mn-lt"/>
                <a:ea typeface="ADLaM Display" panose="02010000000000000000" pitchFamily="2" charset="0"/>
                <a:cs typeface="ADLaM Display" panose="02010000000000000000" pitchFamily="2" charset="0"/>
              </a:rPr>
              <a:t>PENILAIAN PROPOSAL DAN KEMAJUAN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354BEF-427C-190C-F10D-8144DA9F26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52" r="6059" b="6778"/>
          <a:stretch/>
        </p:blipFill>
        <p:spPr>
          <a:xfrm>
            <a:off x="6838950" y="2391358"/>
            <a:ext cx="4657726" cy="34665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E60C4B-A63D-E420-3578-0F955C0699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34" r="6516" b="5317"/>
          <a:stretch/>
        </p:blipFill>
        <p:spPr>
          <a:xfrm>
            <a:off x="1543050" y="1778722"/>
            <a:ext cx="4552950" cy="49840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C68A724-49AC-2D38-CBF9-9E21E68CB95A}"/>
              </a:ext>
            </a:extLst>
          </p:cNvPr>
          <p:cNvSpPr txBox="1"/>
          <p:nvPr/>
        </p:nvSpPr>
        <p:spPr>
          <a:xfrm>
            <a:off x="353961" y="1683472"/>
            <a:ext cx="1347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PROPOSAL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687B60-83F9-145E-C37A-637FB587CE85}"/>
              </a:ext>
            </a:extLst>
          </p:cNvPr>
          <p:cNvSpPr txBox="1"/>
          <p:nvPr/>
        </p:nvSpPr>
        <p:spPr>
          <a:xfrm>
            <a:off x="6438593" y="2052804"/>
            <a:ext cx="5251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KEMAJUAN (VIDEO + UNJUK KERJA MODEL SECARA DARING)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48340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69EE71A5-9066-28B4-C518-9AA570F16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F418AEB-E100-654A-E62B-B445565CBCCF}"/>
              </a:ext>
            </a:extLst>
          </p:cNvPr>
          <p:cNvSpPr txBox="1">
            <a:spLocks/>
          </p:cNvSpPr>
          <p:nvPr/>
        </p:nvSpPr>
        <p:spPr>
          <a:xfrm>
            <a:off x="342591" y="3582987"/>
            <a:ext cx="11506815" cy="681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D" b="1" dirty="0">
                <a:latin typeface="+mn-lt"/>
                <a:ea typeface="ADLaM Display" panose="02010000000000000000" pitchFamily="2" charset="0"/>
                <a:cs typeface="ADLaM Display" panose="02010000000000000000" pitchFamily="2" charset="0"/>
              </a:rPr>
              <a:t>TERIMAKASIH</a:t>
            </a:r>
          </a:p>
        </p:txBody>
      </p:sp>
    </p:spTree>
    <p:extLst>
      <p:ext uri="{BB962C8B-B14F-4D97-AF65-F5344CB8AC3E}">
        <p14:creationId xmlns:p14="http://schemas.microsoft.com/office/powerpoint/2010/main" val="3922774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D8DC2-B452-3A55-A3DF-7B87005D6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223" y="2052803"/>
            <a:ext cx="11506815" cy="412415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spcBef>
                <a:spcPts val="2400"/>
              </a:spcBef>
              <a:buNone/>
            </a:pPr>
            <a:r>
              <a:rPr lang="en-US" sz="2200" kern="0" dirty="0" err="1">
                <a:latin typeface="Poppins" panose="00000500000000000000" pitchFamily="2" charset="0"/>
              </a:rPr>
              <a:t>Kebutuhan</a:t>
            </a:r>
            <a:r>
              <a:rPr lang="en-US" sz="2200" kern="0" dirty="0">
                <a:latin typeface="Poppins" panose="00000500000000000000" pitchFamily="2" charset="0"/>
              </a:rPr>
              <a:t> </a:t>
            </a:r>
            <a:r>
              <a:rPr lang="en-US" sz="2200" kern="0" dirty="0" err="1">
                <a:latin typeface="Poppins" panose="00000500000000000000" pitchFamily="2" charset="0"/>
              </a:rPr>
              <a:t>kapal</a:t>
            </a:r>
            <a:r>
              <a:rPr lang="en-US" sz="2200" kern="0" dirty="0">
                <a:latin typeface="Poppins" panose="00000500000000000000" pitchFamily="2" charset="0"/>
              </a:rPr>
              <a:t> </a:t>
            </a:r>
            <a:r>
              <a:rPr lang="en-US" sz="2200" b="1" kern="0" dirty="0">
                <a:latin typeface="Poppins" panose="00000500000000000000" pitchFamily="2" charset="0"/>
              </a:rPr>
              <a:t>Platform Supply Vessels (PSVs)</a:t>
            </a:r>
            <a:r>
              <a:rPr lang="en-US" sz="2200" kern="0" dirty="0">
                <a:latin typeface="Poppins" panose="00000500000000000000" pitchFamily="2" charset="0"/>
              </a:rPr>
              <a:t> yang </a:t>
            </a:r>
            <a:r>
              <a:rPr lang="en-US" sz="2200" kern="0" dirty="0" err="1">
                <a:latin typeface="Poppins" panose="00000500000000000000" pitchFamily="2" charset="0"/>
              </a:rPr>
              <a:t>mampu</a:t>
            </a:r>
            <a:r>
              <a:rPr lang="en-US" sz="2200" kern="0" dirty="0">
                <a:latin typeface="Poppins" panose="00000500000000000000" pitchFamily="2" charset="0"/>
              </a:rPr>
              <a:t> </a:t>
            </a:r>
            <a:r>
              <a:rPr lang="en-US" sz="2200" kern="0" dirty="0" err="1">
                <a:latin typeface="Poppins" panose="00000500000000000000" pitchFamily="2" charset="0"/>
              </a:rPr>
              <a:t>beroperasi</a:t>
            </a:r>
            <a:r>
              <a:rPr lang="en-US" sz="2200" kern="0" dirty="0">
                <a:latin typeface="Poppins" panose="00000500000000000000" pitchFamily="2" charset="0"/>
              </a:rPr>
              <a:t> di </a:t>
            </a:r>
            <a:r>
              <a:rPr lang="en-US" sz="2200" kern="0" dirty="0" err="1">
                <a:latin typeface="Poppins" panose="00000500000000000000" pitchFamily="2" charset="0"/>
              </a:rPr>
              <a:t>alur</a:t>
            </a:r>
            <a:r>
              <a:rPr lang="en-US" sz="2200" kern="0" dirty="0">
                <a:latin typeface="Poppins" panose="00000500000000000000" pitchFamily="2" charset="0"/>
              </a:rPr>
              <a:t> </a:t>
            </a:r>
            <a:r>
              <a:rPr lang="en-US" sz="2200" kern="0" dirty="0" err="1">
                <a:latin typeface="Poppins" panose="00000500000000000000" pitchFamily="2" charset="0"/>
              </a:rPr>
              <a:t>pelayaran</a:t>
            </a:r>
            <a:r>
              <a:rPr lang="en-US" sz="2200" kern="0" dirty="0">
                <a:latin typeface="Poppins" panose="00000500000000000000" pitchFamily="2" charset="0"/>
              </a:rPr>
              <a:t> </a:t>
            </a:r>
            <a:r>
              <a:rPr lang="en-US" sz="2200" kern="0" dirty="0" err="1">
                <a:latin typeface="Poppins" panose="00000500000000000000" pitchFamily="2" charset="0"/>
              </a:rPr>
              <a:t>laut</a:t>
            </a:r>
            <a:r>
              <a:rPr lang="en-US" sz="2200" kern="0" dirty="0">
                <a:latin typeface="Poppins" panose="00000500000000000000" pitchFamily="2" charset="0"/>
              </a:rPr>
              <a:t> </a:t>
            </a:r>
            <a:r>
              <a:rPr lang="en-US" sz="2200" kern="0" dirty="0" err="1">
                <a:latin typeface="Poppins" panose="00000500000000000000" pitchFamily="2" charset="0"/>
              </a:rPr>
              <a:t>dengan</a:t>
            </a:r>
            <a:r>
              <a:rPr lang="en-US" sz="2200" kern="0" dirty="0">
                <a:latin typeface="Poppins" panose="00000500000000000000" pitchFamily="2" charset="0"/>
              </a:rPr>
              <a:t> </a:t>
            </a:r>
            <a:r>
              <a:rPr lang="en-US" sz="2200" kern="0" dirty="0" err="1">
                <a:latin typeface="Poppins" panose="00000500000000000000" pitchFamily="2" charset="0"/>
              </a:rPr>
              <a:t>banyak</a:t>
            </a:r>
            <a:r>
              <a:rPr lang="en-US" sz="2200" kern="0" dirty="0">
                <a:latin typeface="Poppins" panose="00000500000000000000" pitchFamily="2" charset="0"/>
              </a:rPr>
              <a:t> </a:t>
            </a:r>
            <a:r>
              <a:rPr lang="en-US" sz="2200" kern="0" dirty="0" err="1">
                <a:latin typeface="Poppins" panose="00000500000000000000" pitchFamily="2" charset="0"/>
              </a:rPr>
              <a:t>rintangan</a:t>
            </a:r>
            <a:r>
              <a:rPr lang="en-US" sz="2200" kern="0" dirty="0">
                <a:latin typeface="Poppins" panose="00000500000000000000" pitchFamily="2" charset="0"/>
              </a:rPr>
              <a:t>.  Oleh </a:t>
            </a:r>
            <a:r>
              <a:rPr lang="en-US" sz="2200" kern="0" dirty="0" err="1">
                <a:latin typeface="Poppins" panose="00000500000000000000" pitchFamily="2" charset="0"/>
              </a:rPr>
              <a:t>karena</a:t>
            </a:r>
            <a:r>
              <a:rPr lang="en-US" sz="2200" kern="0" dirty="0">
                <a:latin typeface="Poppins" panose="00000500000000000000" pitchFamily="2" charset="0"/>
              </a:rPr>
              <a:t> </a:t>
            </a:r>
            <a:r>
              <a:rPr lang="en-US" sz="2200" kern="0" dirty="0" err="1">
                <a:latin typeface="Poppins" panose="00000500000000000000" pitchFamily="2" charset="0"/>
              </a:rPr>
              <a:t>itu</a:t>
            </a:r>
            <a:r>
              <a:rPr lang="en-US" sz="2200" kern="0" dirty="0">
                <a:latin typeface="Poppins" panose="00000500000000000000" pitchFamily="2" charset="0"/>
              </a:rPr>
              <a:t>, </a:t>
            </a:r>
            <a:r>
              <a:rPr lang="en-US" sz="2200" kern="0" dirty="0" err="1">
                <a:latin typeface="Poppins" panose="00000500000000000000" pitchFamily="2" charset="0"/>
              </a:rPr>
              <a:t>kapal</a:t>
            </a:r>
            <a:r>
              <a:rPr lang="en-US" sz="2200" kern="0" dirty="0">
                <a:latin typeface="Poppins" panose="00000500000000000000" pitchFamily="2" charset="0"/>
              </a:rPr>
              <a:t> FERC yang </a:t>
            </a:r>
            <a:r>
              <a:rPr lang="en-US" sz="2200" kern="0" dirty="0" err="1">
                <a:latin typeface="Poppins" panose="00000500000000000000" pitchFamily="2" charset="0"/>
              </a:rPr>
              <a:t>akan</a:t>
            </a:r>
            <a:r>
              <a:rPr lang="en-US" sz="2200" kern="0" dirty="0">
                <a:latin typeface="Poppins" panose="00000500000000000000" pitchFamily="2" charset="0"/>
              </a:rPr>
              <a:t> </a:t>
            </a:r>
            <a:r>
              <a:rPr lang="en-US" sz="2200" kern="0" dirty="0" err="1">
                <a:latin typeface="Poppins" panose="00000500000000000000" pitchFamily="2" charset="0"/>
              </a:rPr>
              <a:t>didesain</a:t>
            </a:r>
            <a:r>
              <a:rPr lang="en-US" sz="2200" kern="0" dirty="0">
                <a:latin typeface="Poppins" panose="00000500000000000000" pitchFamily="2" charset="0"/>
              </a:rPr>
              <a:t> dan </a:t>
            </a:r>
            <a:r>
              <a:rPr lang="en-US" sz="2200" kern="0" dirty="0" err="1">
                <a:latin typeface="Poppins" panose="00000500000000000000" pitchFamily="2" charset="0"/>
              </a:rPr>
              <a:t>dibuat</a:t>
            </a:r>
            <a:r>
              <a:rPr lang="en-US" sz="2200" kern="0" dirty="0">
                <a:latin typeface="Poppins" panose="00000500000000000000" pitchFamily="2" charset="0"/>
              </a:rPr>
              <a:t> </a:t>
            </a:r>
            <a:r>
              <a:rPr lang="en-US" sz="2200" kern="0" dirty="0" err="1">
                <a:latin typeface="Poppins" panose="00000500000000000000" pitchFamily="2" charset="0"/>
              </a:rPr>
              <a:t>peserta</a:t>
            </a:r>
            <a:r>
              <a:rPr lang="en-US" sz="2200" kern="0" dirty="0">
                <a:latin typeface="Poppins" panose="00000500000000000000" pitchFamily="2" charset="0"/>
              </a:rPr>
              <a:t> </a:t>
            </a:r>
            <a:r>
              <a:rPr lang="en-US" sz="2200" kern="0" dirty="0" err="1">
                <a:latin typeface="Poppins" panose="00000500000000000000" pitchFamily="2" charset="0"/>
              </a:rPr>
              <a:t>harus</a:t>
            </a:r>
            <a:r>
              <a:rPr lang="en-US" sz="2200" kern="0" dirty="0">
                <a:latin typeface="Poppins" panose="00000500000000000000" pitchFamily="2" charset="0"/>
              </a:rPr>
              <a:t> </a:t>
            </a:r>
            <a:r>
              <a:rPr lang="en-US" sz="2200" kern="0" dirty="0" err="1">
                <a:latin typeface="Poppins" panose="00000500000000000000" pitchFamily="2" charset="0"/>
              </a:rPr>
              <a:t>mampu</a:t>
            </a:r>
            <a:r>
              <a:rPr lang="en-US" sz="2200" kern="0" dirty="0">
                <a:latin typeface="Poppins" panose="00000500000000000000" pitchFamily="2" charset="0"/>
              </a:rPr>
              <a:t> </a:t>
            </a:r>
            <a:r>
              <a:rPr lang="en-US" sz="2200" kern="0" dirty="0" err="1">
                <a:latin typeface="Poppins" panose="00000500000000000000" pitchFamily="2" charset="0"/>
              </a:rPr>
              <a:t>menyelesaikan</a:t>
            </a:r>
            <a:r>
              <a:rPr lang="en-US" sz="2200" kern="0" dirty="0">
                <a:latin typeface="Poppins" panose="00000500000000000000" pitchFamily="2" charset="0"/>
              </a:rPr>
              <a:t> </a:t>
            </a:r>
            <a:r>
              <a:rPr lang="en-US" sz="2200" kern="0" dirty="0" err="1">
                <a:latin typeface="Poppins" panose="00000500000000000000" pitchFamily="2" charset="0"/>
              </a:rPr>
              <a:t>misi</a:t>
            </a:r>
            <a:r>
              <a:rPr lang="en-US" sz="2200" kern="0" dirty="0">
                <a:latin typeface="Poppins" panose="00000500000000000000" pitchFamily="2" charset="0"/>
              </a:rPr>
              <a:t> </a:t>
            </a:r>
            <a:r>
              <a:rPr lang="en-US" sz="2200" kern="0" dirty="0" err="1">
                <a:latin typeface="Poppins" panose="00000500000000000000" pitchFamily="2" charset="0"/>
              </a:rPr>
              <a:t>kapal</a:t>
            </a:r>
            <a:r>
              <a:rPr lang="en-US" sz="2200" kern="0" dirty="0">
                <a:latin typeface="Poppins" panose="00000500000000000000" pitchFamily="2" charset="0"/>
              </a:rPr>
              <a:t> </a:t>
            </a:r>
            <a:r>
              <a:rPr lang="en-US" sz="2200" b="1" kern="0" dirty="0">
                <a:latin typeface="Poppins" panose="00000500000000000000" pitchFamily="2" charset="0"/>
              </a:rPr>
              <a:t>Platform Supply Vessels (PSVs)</a:t>
            </a:r>
            <a:r>
              <a:rPr lang="en-US" sz="2200" kern="0" dirty="0">
                <a:latin typeface="Poppins" panose="00000500000000000000" pitchFamily="2" charset="0"/>
              </a:rPr>
              <a:t> yang </a:t>
            </a:r>
            <a:r>
              <a:rPr lang="en-US" sz="2200" kern="0" dirty="0" err="1">
                <a:latin typeface="Poppins" panose="00000500000000000000" pitchFamily="2" charset="0"/>
              </a:rPr>
              <a:t>ditetapkan</a:t>
            </a:r>
            <a:r>
              <a:rPr lang="en-US" sz="2200" kern="0" dirty="0">
                <a:latin typeface="Poppins" panose="00000500000000000000" pitchFamily="2" charset="0"/>
              </a:rPr>
              <a:t> </a:t>
            </a:r>
            <a:r>
              <a:rPr lang="en-US" sz="2200" kern="0" dirty="0" err="1">
                <a:latin typeface="Poppins" panose="00000500000000000000" pitchFamily="2" charset="0"/>
              </a:rPr>
              <a:t>dengan</a:t>
            </a:r>
            <a:r>
              <a:rPr lang="en-US" sz="2200" kern="0" dirty="0">
                <a:latin typeface="Poppins" panose="00000500000000000000" pitchFamily="2" charset="0"/>
              </a:rPr>
              <a:t> </a:t>
            </a:r>
            <a:r>
              <a:rPr lang="en-US" sz="2200" kern="0" dirty="0" err="1">
                <a:latin typeface="Poppins" panose="00000500000000000000" pitchFamily="2" charset="0"/>
              </a:rPr>
              <a:t>melintasi</a:t>
            </a:r>
            <a:r>
              <a:rPr lang="en-US" sz="2200" kern="0" dirty="0">
                <a:latin typeface="Poppins" panose="00000500000000000000" pitchFamily="2" charset="0"/>
              </a:rPr>
              <a:t> </a:t>
            </a:r>
            <a:r>
              <a:rPr lang="en-US" sz="2200" kern="0" dirty="0" err="1">
                <a:latin typeface="Poppins" panose="00000500000000000000" pitchFamily="2" charset="0"/>
              </a:rPr>
              <a:t>berbagai</a:t>
            </a:r>
            <a:r>
              <a:rPr lang="en-US" sz="2200" kern="0" dirty="0">
                <a:latin typeface="Poppins" panose="00000500000000000000" pitchFamily="2" charset="0"/>
              </a:rPr>
              <a:t> </a:t>
            </a:r>
            <a:r>
              <a:rPr lang="en-US" sz="2200" kern="0" dirty="0" err="1">
                <a:latin typeface="Poppins" panose="00000500000000000000" pitchFamily="2" charset="0"/>
              </a:rPr>
              <a:t>pulau</a:t>
            </a:r>
            <a:r>
              <a:rPr lang="en-US" sz="2200" kern="0" dirty="0">
                <a:latin typeface="Poppins" panose="00000500000000000000" pitchFamily="2" charset="0"/>
              </a:rPr>
              <a:t> </a:t>
            </a:r>
            <a:r>
              <a:rPr lang="en-US" sz="2200" kern="0" dirty="0" err="1">
                <a:latin typeface="Poppins" panose="00000500000000000000" pitchFamily="2" charset="0"/>
              </a:rPr>
              <a:t>kecil</a:t>
            </a:r>
            <a:r>
              <a:rPr lang="en-US" sz="2200" kern="0" dirty="0">
                <a:latin typeface="Poppins" panose="00000500000000000000" pitchFamily="2" charset="0"/>
              </a:rPr>
              <a:t> </a:t>
            </a:r>
            <a:r>
              <a:rPr lang="en-US" sz="2200" kern="0" dirty="0" err="1">
                <a:latin typeface="Poppins" panose="00000500000000000000" pitchFamily="2" charset="0"/>
              </a:rPr>
              <a:t>sesuai</a:t>
            </a:r>
            <a:r>
              <a:rPr lang="en-US" sz="2200" kern="0" dirty="0">
                <a:latin typeface="Poppins" panose="00000500000000000000" pitchFamily="2" charset="0"/>
              </a:rPr>
              <a:t> </a:t>
            </a:r>
            <a:r>
              <a:rPr lang="en-US" sz="2200" kern="0" dirty="0" err="1">
                <a:latin typeface="Poppins" panose="00000500000000000000" pitchFamily="2" charset="0"/>
              </a:rPr>
              <a:t>dengan</a:t>
            </a:r>
            <a:r>
              <a:rPr lang="en-US" sz="2200" kern="0" dirty="0">
                <a:latin typeface="Poppins" panose="00000500000000000000" pitchFamily="2" charset="0"/>
              </a:rPr>
              <a:t> </a:t>
            </a:r>
            <a:r>
              <a:rPr lang="en-US" sz="2200" kern="0" dirty="0" err="1">
                <a:latin typeface="Poppins" panose="00000500000000000000" pitchFamily="2" charset="0"/>
              </a:rPr>
              <a:t>jalur</a:t>
            </a:r>
            <a:r>
              <a:rPr lang="en-US" sz="2200" kern="0" dirty="0">
                <a:latin typeface="Poppins" panose="00000500000000000000" pitchFamily="2" charset="0"/>
              </a:rPr>
              <a:t> </a:t>
            </a:r>
            <a:r>
              <a:rPr lang="en-US" sz="2200" kern="0" dirty="0" err="1">
                <a:latin typeface="Poppins" panose="00000500000000000000" pitchFamily="2" charset="0"/>
              </a:rPr>
              <a:t>pelayaran</a:t>
            </a:r>
            <a:r>
              <a:rPr lang="en-US" sz="2200" kern="0" dirty="0">
                <a:latin typeface="Poppins" panose="00000500000000000000" pitchFamily="2" charset="0"/>
              </a:rPr>
              <a:t> yang </a:t>
            </a:r>
            <a:r>
              <a:rPr lang="en-US" sz="2200" kern="0" dirty="0" err="1">
                <a:latin typeface="Poppins" panose="00000500000000000000" pitchFamily="2" charset="0"/>
              </a:rPr>
              <a:t>telah</a:t>
            </a:r>
            <a:r>
              <a:rPr lang="en-US" sz="2200" kern="0" dirty="0">
                <a:latin typeface="Poppins" panose="00000500000000000000" pitchFamily="2" charset="0"/>
              </a:rPr>
              <a:t> </a:t>
            </a:r>
            <a:r>
              <a:rPr lang="en-US" sz="2200" kern="0" dirty="0" err="1">
                <a:latin typeface="Poppins" panose="00000500000000000000" pitchFamily="2" charset="0"/>
              </a:rPr>
              <a:t>ditetapkan</a:t>
            </a:r>
            <a:r>
              <a:rPr lang="en-US" sz="2200" kern="0" dirty="0">
                <a:latin typeface="Poppins" panose="00000500000000000000" pitchFamily="2" charset="0"/>
              </a:rPr>
              <a:t> </a:t>
            </a:r>
            <a:r>
              <a:rPr lang="en-US" sz="2200" kern="0" dirty="0" err="1">
                <a:latin typeface="Poppins" panose="00000500000000000000" pitchFamily="2" charset="0"/>
              </a:rPr>
              <a:t>dengan</a:t>
            </a:r>
            <a:r>
              <a:rPr lang="en-US" sz="2200" kern="0" dirty="0">
                <a:latin typeface="Poppins" panose="00000500000000000000" pitchFamily="2" charset="0"/>
              </a:rPr>
              <a:t> </a:t>
            </a:r>
            <a:r>
              <a:rPr lang="en-US" sz="2200" kern="0" dirty="0" err="1">
                <a:latin typeface="Poppins" panose="00000500000000000000" pitchFamily="2" charset="0"/>
              </a:rPr>
              <a:t>cepat</a:t>
            </a:r>
            <a:r>
              <a:rPr lang="en-US" sz="2200" kern="0" dirty="0">
                <a:latin typeface="Poppins" panose="00000500000000000000" pitchFamily="2" charset="0"/>
              </a:rPr>
              <a:t> dan </a:t>
            </a:r>
            <a:r>
              <a:rPr lang="en-US" sz="2200" kern="0" dirty="0" err="1">
                <a:latin typeface="Poppins" panose="00000500000000000000" pitchFamily="2" charset="0"/>
              </a:rPr>
              <a:t>selamat</a:t>
            </a:r>
            <a:r>
              <a:rPr lang="en-US" sz="2200" kern="0" dirty="0">
                <a:latin typeface="Poppins" panose="00000500000000000000" pitchFamily="2" charset="0"/>
              </a:rPr>
              <a:t>. </a:t>
            </a:r>
            <a:endParaRPr lang="en-ID" sz="2200" kern="0" dirty="0">
              <a:latin typeface="Poppins" panose="00000500000000000000" pitchFamily="2" charset="0"/>
            </a:endParaRP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69EE71A5-9066-28B4-C518-9AA570F16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B559753-2E3D-0E4F-8A7F-199DECCA10C5}"/>
              </a:ext>
            </a:extLst>
          </p:cNvPr>
          <p:cNvSpPr txBox="1">
            <a:spLocks/>
          </p:cNvSpPr>
          <p:nvPr/>
        </p:nvSpPr>
        <p:spPr>
          <a:xfrm>
            <a:off x="331224" y="1144587"/>
            <a:ext cx="11506815" cy="681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b="1" dirty="0">
                <a:latin typeface="+mn-lt"/>
                <a:ea typeface="ADLaM Display" panose="02010000000000000000" pitchFamily="2" charset="0"/>
                <a:cs typeface="ADLaM Display" panose="02010000000000000000" pitchFamily="2" charset="0"/>
              </a:rPr>
              <a:t>LATAR BELAKANG</a:t>
            </a:r>
          </a:p>
        </p:txBody>
      </p:sp>
    </p:spTree>
    <p:extLst>
      <p:ext uri="{BB962C8B-B14F-4D97-AF65-F5344CB8AC3E}">
        <p14:creationId xmlns:p14="http://schemas.microsoft.com/office/powerpoint/2010/main" val="741211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D8DC2-B452-3A55-A3DF-7B87005D6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223" y="2052803"/>
            <a:ext cx="11506815" cy="412415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id-ID" sz="2400" dirty="0">
                <a:latin typeface="Poppins" panose="00000500000000000000" pitchFamily="2" charset="0"/>
                <a:cs typeface="Times New Roman" panose="02020603050405020304" pitchFamily="18" charset="0"/>
              </a:rPr>
              <a:t>Pada </a:t>
            </a:r>
            <a:r>
              <a:rPr lang="en-US" sz="2400" dirty="0" err="1">
                <a:latin typeface="Poppins" panose="00000500000000000000" pitchFamily="2" charset="0"/>
                <a:cs typeface="Times New Roman" panose="02020603050405020304" pitchFamily="18" charset="0"/>
              </a:rPr>
              <a:t>lomba</a:t>
            </a:r>
            <a:r>
              <a:rPr lang="en-US" sz="2400" dirty="0">
                <a:latin typeface="Poppins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Poppins" panose="00000500000000000000" pitchFamily="2" charset="0"/>
                <a:cs typeface="Times New Roman" panose="02020603050405020304" pitchFamily="18" charset="0"/>
              </a:rPr>
              <a:t>pembuatan</a:t>
            </a:r>
            <a:r>
              <a:rPr lang="en-US" sz="2400" dirty="0">
                <a:latin typeface="Poppins" panose="00000500000000000000" pitchFamily="2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latin typeface="Poppins" panose="00000500000000000000" pitchFamily="2" charset="0"/>
                <a:cs typeface="Times New Roman" panose="02020603050405020304" pitchFamily="18" charset="0"/>
              </a:rPr>
              <a:t>performa</a:t>
            </a:r>
            <a:r>
              <a:rPr lang="en-US" sz="2400" dirty="0">
                <a:latin typeface="Poppins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Poppins" panose="00000500000000000000" pitchFamily="2" charset="0"/>
                <a:cs typeface="Times New Roman" panose="02020603050405020304" pitchFamily="18" charset="0"/>
              </a:rPr>
              <a:t>prototipe</a:t>
            </a:r>
            <a:r>
              <a:rPr lang="en-US" sz="2400" dirty="0">
                <a:latin typeface="Poppins" panose="00000500000000000000" pitchFamily="2" charset="0"/>
                <a:cs typeface="Times New Roman" panose="02020603050405020304" pitchFamily="18" charset="0"/>
              </a:rPr>
              <a:t> Fuel Engine Remote Control (FERC)</a:t>
            </a:r>
            <a:r>
              <a:rPr lang="en-US" sz="2400" b="1" dirty="0">
                <a:latin typeface="Poppins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Poppins" panose="00000500000000000000" pitchFamily="2" charset="0"/>
                <a:cs typeface="Times New Roman" panose="02020603050405020304" pitchFamily="18" charset="0"/>
              </a:rPr>
              <a:t>peserta</a:t>
            </a:r>
            <a:r>
              <a:rPr lang="en-US" sz="2400" dirty="0">
                <a:latin typeface="Poppins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Poppins" panose="00000500000000000000" pitchFamily="2" charset="0"/>
                <a:cs typeface="Times New Roman" panose="02020603050405020304" pitchFamily="18" charset="0"/>
              </a:rPr>
              <a:t>diwajibkan</a:t>
            </a:r>
            <a:r>
              <a:rPr lang="en-US" sz="2400" dirty="0">
                <a:latin typeface="Poppins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Poppins" panose="00000500000000000000" pitchFamily="2" charset="0"/>
                <a:cs typeface="Times New Roman" panose="02020603050405020304" pitchFamily="18" charset="0"/>
              </a:rPr>
              <a:t>membuat</a:t>
            </a:r>
            <a:r>
              <a:rPr lang="en-US" sz="2400" dirty="0">
                <a:latin typeface="Poppins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Poppins" panose="00000500000000000000" pitchFamily="2" charset="0"/>
                <a:cs typeface="Times New Roman" panose="02020603050405020304" pitchFamily="18" charset="0"/>
              </a:rPr>
              <a:t>prototype </a:t>
            </a:r>
            <a:r>
              <a:rPr lang="en-US" sz="2400" b="1" dirty="0" err="1">
                <a:latin typeface="Poppins" panose="00000500000000000000" pitchFamily="2" charset="0"/>
                <a:cs typeface="Times New Roman" panose="02020603050405020304" pitchFamily="18" charset="0"/>
              </a:rPr>
              <a:t>kapal</a:t>
            </a:r>
            <a:r>
              <a:rPr lang="en-US" sz="2400" b="1" dirty="0">
                <a:latin typeface="Poppins" panose="00000500000000000000" pitchFamily="2" charset="0"/>
                <a:cs typeface="Times New Roman" panose="02020603050405020304" pitchFamily="18" charset="0"/>
              </a:rPr>
              <a:t> Platform Supply Vessels (PSV)</a:t>
            </a:r>
            <a:r>
              <a:rPr lang="en-US" sz="2400" dirty="0">
                <a:latin typeface="Poppins" panose="00000500000000000000" pitchFamily="2" charset="0"/>
                <a:cs typeface="Times New Roman" panose="02020603050405020304" pitchFamily="18" charset="0"/>
              </a:rPr>
              <a:t> yang</a:t>
            </a:r>
            <a:r>
              <a:rPr lang="id-ID" sz="2400" dirty="0">
                <a:latin typeface="Poppins" panose="00000500000000000000" pitchFamily="2" charset="0"/>
                <a:cs typeface="Times New Roman" panose="02020603050405020304" pitchFamily="18" charset="0"/>
              </a:rPr>
              <a:t> dilengkapi</a:t>
            </a:r>
            <a:r>
              <a:rPr lang="en-US" sz="2400" dirty="0">
                <a:latin typeface="Poppins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Poppins" panose="00000500000000000000" pitchFamily="2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latin typeface="Poppins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Poppins" panose="00000500000000000000" pitchFamily="2" charset="0"/>
                <a:cs typeface="Times New Roman" panose="02020603050405020304" pitchFamily="18" charset="0"/>
              </a:rPr>
              <a:t>motor </a:t>
            </a:r>
            <a:r>
              <a:rPr lang="en-US" sz="2400" b="1" dirty="0" err="1">
                <a:latin typeface="Poppins" panose="00000500000000000000" pitchFamily="2" charset="0"/>
                <a:cs typeface="Times New Roman" panose="02020603050405020304" pitchFamily="18" charset="0"/>
              </a:rPr>
              <a:t>bakar</a:t>
            </a:r>
            <a:r>
              <a:rPr lang="en-US" sz="2400" b="1" dirty="0">
                <a:latin typeface="Poppins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Poppins" panose="00000500000000000000" pitchFamily="2" charset="0"/>
                <a:cs typeface="Times New Roman" panose="02020603050405020304" pitchFamily="18" charset="0"/>
              </a:rPr>
              <a:t>sebagai</a:t>
            </a:r>
            <a:r>
              <a:rPr lang="en-US" sz="2400" b="1" dirty="0">
                <a:latin typeface="Poppins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Poppins" panose="00000500000000000000" pitchFamily="2" charset="0"/>
                <a:cs typeface="Times New Roman" panose="02020603050405020304" pitchFamily="18" charset="0"/>
              </a:rPr>
              <a:t>mesin</a:t>
            </a:r>
            <a:r>
              <a:rPr lang="en-US" sz="2400" b="1" dirty="0">
                <a:latin typeface="Poppins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Poppins" panose="00000500000000000000" pitchFamily="2" charset="0"/>
                <a:cs typeface="Times New Roman" panose="02020603050405020304" pitchFamily="18" charset="0"/>
              </a:rPr>
              <a:t>pengerak</a:t>
            </a:r>
            <a:r>
              <a:rPr lang="en-US" sz="2400" b="1" dirty="0">
                <a:latin typeface="Poppins" panose="00000500000000000000" pitchFamily="2" charset="0"/>
                <a:cs typeface="Times New Roman" panose="02020603050405020304" pitchFamily="18" charset="0"/>
              </a:rPr>
              <a:t> dan remote control </a:t>
            </a:r>
            <a:r>
              <a:rPr lang="en-US" sz="2400" b="1" dirty="0" err="1">
                <a:latin typeface="Poppins" panose="00000500000000000000" pitchFamily="2" charset="0"/>
                <a:cs typeface="Times New Roman" panose="02020603050405020304" pitchFamily="18" charset="0"/>
              </a:rPr>
              <a:t>sebagai</a:t>
            </a:r>
            <a:r>
              <a:rPr lang="en-US" sz="2400" b="1" dirty="0">
                <a:latin typeface="Poppins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Poppins" panose="00000500000000000000" pitchFamily="2" charset="0"/>
                <a:cs typeface="Times New Roman" panose="02020603050405020304" pitchFamily="18" charset="0"/>
              </a:rPr>
              <a:t>pengendali</a:t>
            </a:r>
            <a:r>
              <a:rPr lang="en-US" sz="2400" b="1" dirty="0">
                <a:latin typeface="Poppins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Poppins" panose="00000500000000000000" pitchFamily="2" charset="0"/>
                <a:cs typeface="Times New Roman" panose="02020603050405020304" pitchFamily="18" charset="0"/>
              </a:rPr>
              <a:t>kapal</a:t>
            </a:r>
            <a:r>
              <a:rPr lang="en-US" sz="2400" b="1" dirty="0">
                <a:latin typeface="Poppins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Poppins" panose="00000500000000000000" pitchFamily="2" charset="0"/>
                <a:cs typeface="Times New Roman" panose="02020603050405020304" pitchFamily="18" charset="0"/>
              </a:rPr>
              <a:t>dan </a:t>
            </a:r>
            <a:r>
              <a:rPr lang="en-US" sz="2400" dirty="0" err="1">
                <a:latin typeface="Poppins" panose="00000500000000000000" pitchFamily="2" charset="0"/>
                <a:cs typeface="Times New Roman" panose="02020603050405020304" pitchFamily="18" charset="0"/>
              </a:rPr>
              <a:t>menunjukan</a:t>
            </a:r>
            <a:r>
              <a:rPr lang="en-US" sz="2400" dirty="0">
                <a:latin typeface="Poppins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Poppins" panose="00000500000000000000" pitchFamily="2" charset="0"/>
                <a:cs typeface="Times New Roman" panose="02020603050405020304" pitchFamily="18" charset="0"/>
              </a:rPr>
              <a:t>performanya</a:t>
            </a:r>
            <a:r>
              <a:rPr lang="en-US" sz="2400" dirty="0">
                <a:latin typeface="Poppins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Poppins" panose="00000500000000000000" pitchFamily="2" charset="0"/>
                <a:cs typeface="Times New Roman" panose="02020603050405020304" pitchFamily="18" charset="0"/>
              </a:rPr>
              <a:t>sesuai</a:t>
            </a:r>
            <a:r>
              <a:rPr lang="en-US" sz="2400" dirty="0">
                <a:latin typeface="Poppins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Poppins" panose="00000500000000000000" pitchFamily="2" charset="0"/>
                <a:cs typeface="Times New Roman" panose="02020603050405020304" pitchFamily="18" charset="0"/>
              </a:rPr>
              <a:t>latar</a:t>
            </a:r>
            <a:r>
              <a:rPr lang="en-US" sz="2400" dirty="0">
                <a:latin typeface="Poppins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Poppins" panose="00000500000000000000" pitchFamily="2" charset="0"/>
                <a:cs typeface="Times New Roman" panose="02020603050405020304" pitchFamily="18" charset="0"/>
              </a:rPr>
              <a:t>belakang</a:t>
            </a:r>
            <a:r>
              <a:rPr lang="en-US" sz="2400" dirty="0">
                <a:latin typeface="Poppins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Poppins" panose="00000500000000000000" pitchFamily="2" charset="0"/>
                <a:cs typeface="Times New Roman" panose="02020603050405020304" pitchFamily="18" charset="0"/>
              </a:rPr>
              <a:t>perlombaan</a:t>
            </a:r>
            <a:r>
              <a:rPr lang="en-US" sz="2400" dirty="0">
                <a:latin typeface="Poppins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Poppins" panose="00000500000000000000" pitchFamily="2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latin typeface="Poppins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Poppins" panose="00000500000000000000" pitchFamily="2" charset="0"/>
                <a:cs typeface="Times New Roman" panose="02020603050405020304" pitchFamily="18" charset="0"/>
              </a:rPr>
              <a:t>lintasan</a:t>
            </a:r>
            <a:r>
              <a:rPr lang="en-US" sz="2400" b="1" dirty="0">
                <a:latin typeface="Poppins" panose="00000500000000000000" pitchFamily="2" charset="0"/>
                <a:cs typeface="Times New Roman" panose="02020603050405020304" pitchFamily="18" charset="0"/>
              </a:rPr>
              <a:t> yang </a:t>
            </a:r>
            <a:r>
              <a:rPr lang="en-US" sz="2400" b="1" dirty="0" err="1">
                <a:latin typeface="Poppins" panose="00000500000000000000" pitchFamily="2" charset="0"/>
                <a:cs typeface="Times New Roman" panose="02020603050405020304" pitchFamily="18" charset="0"/>
              </a:rPr>
              <a:t>ditetapkan</a:t>
            </a:r>
            <a:r>
              <a:rPr lang="en-US" sz="2400" dirty="0">
                <a:latin typeface="Poppins" panose="00000500000000000000" pitchFamily="2" charset="0"/>
                <a:cs typeface="Times New Roman" panose="02020603050405020304" pitchFamily="18" charset="0"/>
              </a:rPr>
              <a:t>.  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69EE71A5-9066-28B4-C518-9AA570F16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B559753-2E3D-0E4F-8A7F-199DECCA10C5}"/>
              </a:ext>
            </a:extLst>
          </p:cNvPr>
          <p:cNvSpPr txBox="1">
            <a:spLocks/>
          </p:cNvSpPr>
          <p:nvPr/>
        </p:nvSpPr>
        <p:spPr>
          <a:xfrm>
            <a:off x="331224" y="1144587"/>
            <a:ext cx="11506815" cy="681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b="1" dirty="0">
                <a:latin typeface="+mn-lt"/>
                <a:ea typeface="ADLaM Display" panose="02010000000000000000" pitchFamily="2" charset="0"/>
                <a:cs typeface="ADLaM Display" panose="02010000000000000000" pitchFamily="2" charset="0"/>
              </a:rPr>
              <a:t>DESKRIPSI SINGKAT PERLOMBAAN</a:t>
            </a:r>
          </a:p>
        </p:txBody>
      </p:sp>
    </p:spTree>
    <p:extLst>
      <p:ext uri="{BB962C8B-B14F-4D97-AF65-F5344CB8AC3E}">
        <p14:creationId xmlns:p14="http://schemas.microsoft.com/office/powerpoint/2010/main" val="923760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D8DC2-B452-3A55-A3DF-7B87005D6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223" y="2052803"/>
            <a:ext cx="11506815" cy="4124159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  <a:tabLst>
                <a:tab pos="1530350" algn="l"/>
              </a:tabLst>
            </a:pPr>
            <a:r>
              <a:rPr lang="en-US" dirty="0" err="1">
                <a:latin typeface="Poppins" panose="00000500000000000000" pitchFamily="2" charset="0"/>
                <a:cs typeface="Times New Roman" panose="02020603050405020304" pitchFamily="18" charset="0"/>
              </a:rPr>
              <a:t>Misi</a:t>
            </a:r>
            <a:r>
              <a:rPr lang="en-US" dirty="0">
                <a:latin typeface="Poppins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Poppins" panose="00000500000000000000" pitchFamily="2" charset="0"/>
                <a:cs typeface="Times New Roman" panose="02020603050405020304" pitchFamily="18" charset="0"/>
              </a:rPr>
              <a:t>utama</a:t>
            </a:r>
            <a:r>
              <a:rPr lang="en-US" dirty="0">
                <a:latin typeface="Poppins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Poppins" panose="00000500000000000000" pitchFamily="2" charset="0"/>
                <a:cs typeface="Times New Roman" panose="02020603050405020304" pitchFamily="18" charset="0"/>
              </a:rPr>
              <a:t>kapal</a:t>
            </a:r>
            <a:r>
              <a:rPr lang="en-US" dirty="0">
                <a:latin typeface="Poppins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Poppins" panose="00000500000000000000" pitchFamily="2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Poppins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Poppins" panose="00000500000000000000" pitchFamily="2" charset="0"/>
                <a:cs typeface="Times New Roman" panose="02020603050405020304" pitchFamily="18" charset="0"/>
              </a:rPr>
              <a:t>kategori</a:t>
            </a:r>
            <a:r>
              <a:rPr lang="en-US" dirty="0">
                <a:latin typeface="Poppins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Poppins" panose="00000500000000000000" pitchFamily="2" charset="0"/>
                <a:cs typeface="Times New Roman" panose="02020603050405020304" pitchFamily="18" charset="0"/>
              </a:rPr>
              <a:t>Lomba</a:t>
            </a:r>
            <a:r>
              <a:rPr lang="en-US" dirty="0">
                <a:latin typeface="Poppins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Poppins" panose="00000500000000000000" pitchFamily="2" charset="0"/>
                <a:cs typeface="Times New Roman" panose="02020603050405020304" pitchFamily="18" charset="0"/>
              </a:rPr>
              <a:t>Pembuatan</a:t>
            </a:r>
            <a:r>
              <a:rPr lang="en-US" dirty="0">
                <a:latin typeface="Poppins" panose="00000500000000000000" pitchFamily="2" charset="0"/>
                <a:cs typeface="Times New Roman" panose="02020603050405020304" pitchFamily="18" charset="0"/>
              </a:rPr>
              <a:t> dan Performa </a:t>
            </a:r>
            <a:r>
              <a:rPr lang="en-US" dirty="0" err="1">
                <a:latin typeface="Poppins" panose="00000500000000000000" pitchFamily="2" charset="0"/>
                <a:cs typeface="Times New Roman" panose="02020603050405020304" pitchFamily="18" charset="0"/>
              </a:rPr>
              <a:t>Prototipe</a:t>
            </a:r>
            <a:r>
              <a:rPr lang="en-US" dirty="0">
                <a:latin typeface="Poppins" panose="00000500000000000000" pitchFamily="2" charset="0"/>
                <a:cs typeface="Times New Roman" panose="02020603050405020304" pitchFamily="18" charset="0"/>
              </a:rPr>
              <a:t> Fuel Engine Remote Control (FERC) </a:t>
            </a:r>
            <a:r>
              <a:rPr lang="en-US" dirty="0" err="1">
                <a:latin typeface="Poppins" panose="00000500000000000000" pitchFamily="2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Poppins" panose="00000500000000000000" pitchFamily="2" charset="0"/>
                <a:cs typeface="Times New Roman" panose="02020603050405020304" pitchFamily="18" charset="0"/>
              </a:rPr>
              <a:t> model </a:t>
            </a:r>
            <a:r>
              <a:rPr lang="en-US" b="1" dirty="0">
                <a:latin typeface="Poppins" panose="00000500000000000000" pitchFamily="2" charset="0"/>
                <a:cs typeface="Times New Roman" panose="02020603050405020304" pitchFamily="18" charset="0"/>
              </a:rPr>
              <a:t>Platform Supply Vessels (PSV) </a:t>
            </a:r>
            <a:r>
              <a:rPr lang="en-US" dirty="0" err="1">
                <a:latin typeface="Poppins" panose="00000500000000000000" pitchFamily="2" charset="0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Poppins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Poppins" panose="00000500000000000000" pitchFamily="2" charset="0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Poppins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Poppins" panose="00000500000000000000" pitchFamily="2" charset="0"/>
                <a:cs typeface="Times New Roman" panose="02020603050405020304" pitchFamily="18" charset="0"/>
              </a:rPr>
              <a:t>mengangkut</a:t>
            </a:r>
            <a:r>
              <a:rPr lang="en-US" b="1" dirty="0">
                <a:latin typeface="Poppins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Poppins" panose="00000500000000000000" pitchFamily="2" charset="0"/>
                <a:cs typeface="Times New Roman" panose="02020603050405020304" pitchFamily="18" charset="0"/>
              </a:rPr>
              <a:t>Pelampung</a:t>
            </a:r>
            <a:r>
              <a:rPr lang="en-US" b="1" dirty="0">
                <a:latin typeface="Poppins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Poppins" panose="00000500000000000000" pitchFamily="2" charset="0"/>
                <a:cs typeface="Times New Roman" panose="02020603050405020304" pitchFamily="18" charset="0"/>
              </a:rPr>
              <a:t>Penanda</a:t>
            </a:r>
            <a:r>
              <a:rPr lang="en-US" b="1" dirty="0">
                <a:latin typeface="Poppins" panose="00000500000000000000" pitchFamily="2" charset="0"/>
                <a:cs typeface="Times New Roman" panose="02020603050405020304" pitchFamily="18" charset="0"/>
              </a:rPr>
              <a:t> (Buoy)</a:t>
            </a:r>
            <a:r>
              <a:rPr lang="en-US" dirty="0">
                <a:latin typeface="Poppins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Poppins" panose="00000500000000000000" pitchFamily="2" charset="0"/>
                <a:cs typeface="Times New Roman" panose="02020603050405020304" pitchFamily="18" charset="0"/>
              </a:rPr>
              <a:t>ke</a:t>
            </a:r>
            <a:r>
              <a:rPr lang="en-US" dirty="0">
                <a:latin typeface="Poppins" panose="00000500000000000000" pitchFamily="2" charset="0"/>
                <a:cs typeface="Times New Roman" panose="02020603050405020304" pitchFamily="18" charset="0"/>
              </a:rPr>
              <a:t> platform di Tengah </a:t>
            </a:r>
            <a:r>
              <a:rPr lang="en-US" dirty="0" err="1">
                <a:latin typeface="Poppins" panose="00000500000000000000" pitchFamily="2" charset="0"/>
                <a:cs typeface="Times New Roman" panose="02020603050405020304" pitchFamily="18" charset="0"/>
              </a:rPr>
              <a:t>laut</a:t>
            </a:r>
            <a:r>
              <a:rPr lang="en-US" dirty="0">
                <a:latin typeface="Poppins" panose="00000500000000000000" pitchFamily="2" charset="0"/>
                <a:cs typeface="Times New Roman" panose="02020603050405020304" pitchFamily="18" charset="0"/>
              </a:rPr>
              <a:t> (start-finish)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69EE71A5-9066-28B4-C518-9AA570F16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B559753-2E3D-0E4F-8A7F-199DECCA10C5}"/>
              </a:ext>
            </a:extLst>
          </p:cNvPr>
          <p:cNvSpPr txBox="1">
            <a:spLocks/>
          </p:cNvSpPr>
          <p:nvPr/>
        </p:nvSpPr>
        <p:spPr>
          <a:xfrm>
            <a:off x="331224" y="1144587"/>
            <a:ext cx="11506815" cy="681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b="1" dirty="0">
                <a:latin typeface="+mn-lt"/>
                <a:ea typeface="ADLaM Display" panose="02010000000000000000" pitchFamily="2" charset="0"/>
                <a:cs typeface="ADLaM Display" panose="02010000000000000000" pitchFamily="2" charset="0"/>
              </a:rPr>
              <a:t>MISI KAPAL</a:t>
            </a:r>
          </a:p>
        </p:txBody>
      </p:sp>
    </p:spTree>
    <p:extLst>
      <p:ext uri="{BB962C8B-B14F-4D97-AF65-F5344CB8AC3E}">
        <p14:creationId xmlns:p14="http://schemas.microsoft.com/office/powerpoint/2010/main" val="1647827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D8DC2-B452-3A55-A3DF-7B87005D6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961" y="1825625"/>
            <a:ext cx="11506815" cy="4672462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1530350" algn="l"/>
              </a:tabLst>
            </a:pPr>
            <a:r>
              <a:rPr lang="en-US" sz="2400" dirty="0" err="1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Karya</a:t>
            </a:r>
            <a:r>
              <a:rPr lang="en-US" sz="24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harus</a:t>
            </a:r>
            <a:r>
              <a:rPr lang="en-US" sz="24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orisinil</a:t>
            </a:r>
            <a:r>
              <a:rPr lang="en-US" sz="2400" b="1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bukan</a:t>
            </a:r>
            <a:r>
              <a:rPr lang="en-US" sz="24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plagiat</a:t>
            </a:r>
            <a:r>
              <a:rPr lang="en-US" sz="24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hasil</a:t>
            </a:r>
            <a:r>
              <a:rPr lang="en-US" sz="24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pekerjaan</a:t>
            </a:r>
            <a:r>
              <a:rPr lang="en-US" sz="24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 orang lain</a:t>
            </a: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1530350" algn="l"/>
              </a:tabLst>
            </a:pPr>
            <a:r>
              <a:rPr lang="en-US" sz="2400" dirty="0" err="1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Seleksi</a:t>
            </a:r>
            <a:r>
              <a:rPr lang="en-US" sz="24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peserta</a:t>
            </a:r>
            <a:r>
              <a:rPr lang="en-US" sz="24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lolos </a:t>
            </a:r>
            <a:r>
              <a:rPr lang="en-US" sz="2400" b="1" dirty="0" err="1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tahap</a:t>
            </a:r>
            <a:r>
              <a:rPr lang="en-US" sz="2400" b="1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sz="24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penilaian</a:t>
            </a:r>
            <a:r>
              <a:rPr lang="en-US" sz="24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 proposal </a:t>
            </a:r>
            <a:r>
              <a:rPr lang="en-US" sz="2400" dirty="0" err="1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desain</a:t>
            </a:r>
            <a:r>
              <a:rPr lang="en-US" sz="24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produksi</a:t>
            </a:r>
            <a:r>
              <a:rPr lang="en-US" sz="24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 model 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7F7F7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Platform Supply Vessels (PSVs) yang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7F7F7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dikirimkan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7F7F7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7F7F7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7F7F7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7F7F7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400" dirty="0">
                <a:solidFill>
                  <a:srgbClr val="000000"/>
                </a:solidFill>
                <a:effectLst/>
                <a:highlight>
                  <a:srgbClr val="F7F7F7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highlight>
                  <a:srgbClr val="F7F7F7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pengusul</a:t>
            </a:r>
            <a:endParaRPr lang="en-US" sz="2400" dirty="0">
              <a:solidFill>
                <a:srgbClr val="000000"/>
              </a:solidFill>
              <a:effectLst/>
              <a:highlight>
                <a:srgbClr val="F7F7F7"/>
              </a:highligh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tabLst>
                <a:tab pos="1530350" algn="l"/>
              </a:tabLst>
            </a:pPr>
            <a:r>
              <a:rPr lang="en-US" sz="2400" b="1" dirty="0">
                <a:cs typeface="Times New Roman" panose="02020603050405020304" pitchFamily="18" charset="0"/>
              </a:rPr>
              <a:t>Prototype </a:t>
            </a:r>
            <a:r>
              <a:rPr lang="en-US" sz="2400" b="1" dirty="0" err="1">
                <a:cs typeface="Times New Roman" panose="02020603050405020304" pitchFamily="18" charset="0"/>
              </a:rPr>
              <a:t>lambung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kapal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saat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dibuat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harus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sama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dengan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desain</a:t>
            </a:r>
            <a:r>
              <a:rPr lang="en-US" sz="2400" dirty="0"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cs typeface="Times New Roman" panose="02020603050405020304" pitchFamily="18" charset="0"/>
              </a:rPr>
              <a:t>dimasukkan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dalam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usulan</a:t>
            </a:r>
            <a:r>
              <a:rPr lang="en-US" sz="2400" dirty="0">
                <a:cs typeface="Times New Roman" panose="02020603050405020304" pitchFamily="18" charset="0"/>
              </a:rPr>
              <a:t>  (proposal) </a:t>
            </a:r>
            <a:r>
              <a:rPr lang="en-US" sz="2400" dirty="0" err="1">
                <a:cs typeface="Times New Roman" panose="02020603050405020304" pitchFamily="18" charset="0"/>
              </a:rPr>
              <a:t>sehingga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harus</a:t>
            </a:r>
            <a:r>
              <a:rPr lang="en-US" sz="2400" dirty="0"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cs typeface="Times New Roman" panose="02020603050405020304" pitchFamily="18" charset="0"/>
              </a:rPr>
              <a:t>rancang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dengan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benar</a:t>
            </a:r>
            <a:r>
              <a:rPr lang="en-US" sz="2400" dirty="0"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cs typeface="Times New Roman" panose="02020603050405020304" pitchFamily="18" charset="0"/>
              </a:rPr>
              <a:t>sesuai</a:t>
            </a:r>
            <a:r>
              <a:rPr lang="en-US" sz="2400" dirty="0"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cs typeface="Times New Roman" panose="02020603050405020304" pitchFamily="18" charset="0"/>
              </a:rPr>
              <a:t>ketentuan</a:t>
            </a:r>
            <a:r>
              <a:rPr lang="en-US" sz="2400" dirty="0"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1530350" algn="l"/>
              </a:tabLst>
            </a:pPr>
            <a:r>
              <a:rPr lang="id-ID" sz="24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Semua rintangan </a:t>
            </a:r>
            <a:r>
              <a:rPr lang="id-ID" sz="2400" b="1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harus berhasil dilalui</a:t>
            </a:r>
            <a:r>
              <a:rPr lang="id-ID" sz="24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, jika terjadi kegagalan pada salah satu rintangan, maka harus </a:t>
            </a:r>
            <a:r>
              <a:rPr lang="id-ID" sz="2400" b="1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mengulang</a:t>
            </a:r>
            <a:r>
              <a:rPr lang="id-ID" sz="2400" dirty="0">
                <a:effectLst/>
                <a:ea typeface="Calibri Light" panose="020F0302020204030204" pitchFamily="34" charset="0"/>
                <a:cs typeface="Times New Roman" panose="02020603050405020304" pitchFamily="18" charset="0"/>
              </a:rPr>
              <a:t> dari awal ke posisi start.</a:t>
            </a:r>
            <a:endParaRPr lang="en-GB" sz="2400" dirty="0">
              <a:effectLst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1530350" algn="l"/>
              </a:tabLst>
            </a:pPr>
            <a:r>
              <a:rPr lang="en-GB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Waktu </a:t>
            </a:r>
            <a:r>
              <a:rPr lang="en-GB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unjuk</a:t>
            </a:r>
            <a:r>
              <a:rPr lang="en-GB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performa</a:t>
            </a:r>
            <a:r>
              <a:rPr lang="en-GB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kecepatan per </a:t>
            </a:r>
            <a:r>
              <a:rPr lang="en-GB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GB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GB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GB" sz="24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menit</a:t>
            </a:r>
            <a:endParaRPr lang="en-US" sz="24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69EE71A5-9066-28B4-C518-9AA570F16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B559753-2E3D-0E4F-8A7F-199DECCA10C5}"/>
              </a:ext>
            </a:extLst>
          </p:cNvPr>
          <p:cNvSpPr txBox="1">
            <a:spLocks/>
          </p:cNvSpPr>
          <p:nvPr/>
        </p:nvSpPr>
        <p:spPr>
          <a:xfrm>
            <a:off x="331224" y="1144587"/>
            <a:ext cx="11506815" cy="681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b="1" dirty="0">
                <a:latin typeface="+mn-lt"/>
                <a:ea typeface="ADLaM Display" panose="02010000000000000000" pitchFamily="2" charset="0"/>
                <a:cs typeface="ADLaM Display" panose="02010000000000000000" pitchFamily="2" charset="0"/>
              </a:rPr>
              <a:t>KETENTUAN LOMBA PERFORMA </a:t>
            </a:r>
            <a:r>
              <a:rPr lang="en-US" sz="4400" b="1" i="1" dirty="0">
                <a:effectLst/>
                <a:latin typeface="Calibri" panose="020F0502020204030204" pitchFamily="34" charset="0"/>
                <a:ea typeface="Calibri Light" panose="020F0302020204030204" pitchFamily="34" charset="0"/>
                <a:cs typeface="Times New Roman" panose="02020603050405020304" pitchFamily="18" charset="0"/>
              </a:rPr>
              <a:t>FERC</a:t>
            </a:r>
            <a:endParaRPr lang="en-ID" b="1" dirty="0">
              <a:latin typeface="+mn-lt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052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plane&#10;&#10;Description automatically generated">
            <a:extLst>
              <a:ext uri="{FF2B5EF4-FFF2-40B4-BE49-F238E27FC236}">
                <a16:creationId xmlns:a16="http://schemas.microsoft.com/office/drawing/2014/main" id="{347AA2A8-3338-BA20-D49D-DB38621956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24"/>
          <a:stretch/>
        </p:blipFill>
        <p:spPr>
          <a:xfrm>
            <a:off x="1393466" y="1485106"/>
            <a:ext cx="10467310" cy="5372894"/>
          </a:xfrm>
          <a:prstGeom prst="rect">
            <a:avLst/>
          </a:prstGeom>
        </p:spPr>
      </p:pic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69EE71A5-9066-28B4-C518-9AA570F16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B559753-2E3D-0E4F-8A7F-199DECCA10C5}"/>
              </a:ext>
            </a:extLst>
          </p:cNvPr>
          <p:cNvSpPr txBox="1">
            <a:spLocks/>
          </p:cNvSpPr>
          <p:nvPr/>
        </p:nvSpPr>
        <p:spPr>
          <a:xfrm>
            <a:off x="331224" y="1144587"/>
            <a:ext cx="11506815" cy="681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b="1" dirty="0">
                <a:latin typeface="+mn-lt"/>
                <a:ea typeface="ADLaM Display" panose="02010000000000000000" pitchFamily="2" charset="0"/>
                <a:cs typeface="ADLaM Display" panose="02010000000000000000" pitchFamily="2" charset="0"/>
              </a:rPr>
              <a:t>LINTASAN PERLOMBAAN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901E34-6BC9-1130-F8A6-7E5F8E543BD8}"/>
              </a:ext>
            </a:extLst>
          </p:cNvPr>
          <p:cNvSpPr txBox="1"/>
          <p:nvPr/>
        </p:nvSpPr>
        <p:spPr>
          <a:xfrm>
            <a:off x="9016181" y="6096000"/>
            <a:ext cx="2979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Gambar 1. Lintasan </a:t>
            </a:r>
            <a:r>
              <a:rPr lang="en-GB" dirty="0" err="1"/>
              <a:t>Lomba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67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D8DC2-B452-3A55-A3DF-7B87005D6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223" y="2052803"/>
            <a:ext cx="11506815" cy="4124159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1530350" algn="l"/>
              </a:tabLst>
            </a:pPr>
            <a:r>
              <a:rPr lang="it-IT" sz="24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Prototype Kapal mampu melakukan </a:t>
            </a:r>
            <a:r>
              <a:rPr lang="it-IT" sz="2400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2 trip</a:t>
            </a:r>
            <a:r>
              <a:rPr lang="it-IT" sz="24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melintasi semua rintangan KL1, KL2, KL3 dan KL 4 dengan </a:t>
            </a:r>
            <a:r>
              <a:rPr lang="it-IT" sz="2400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selamat dan cepat tanpa menyentuh bola/gate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1530350" algn="l"/>
              </a:tabLst>
            </a:pPr>
            <a:r>
              <a:rPr lang="it-IT" sz="2400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Trip pertama </a:t>
            </a:r>
            <a:r>
              <a:rPr lang="it-IT" sz="24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adalah kapal kosong </a:t>
            </a:r>
            <a:r>
              <a:rPr lang="it-IT" sz="2400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tanpa tambahan muatan </a:t>
            </a:r>
            <a:r>
              <a:rPr lang="it-IT" sz="24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(lintasan tanpa tambahan beban)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1530350" algn="l"/>
              </a:tabLst>
            </a:pPr>
            <a:r>
              <a:rPr lang="it-IT" sz="2400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Trip kedua </a:t>
            </a:r>
            <a:r>
              <a:rPr lang="it-IT" sz="24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adalah kapal mengangkut pelampung tanda (lintasan </a:t>
            </a:r>
            <a:r>
              <a:rPr lang="it-IT" sz="2400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dengan tambahan beban</a:t>
            </a:r>
            <a:r>
              <a:rPr lang="it-IT" sz="24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69EE71A5-9066-28B4-C518-9AA570F16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B559753-2E3D-0E4F-8A7F-199DECCA10C5}"/>
              </a:ext>
            </a:extLst>
          </p:cNvPr>
          <p:cNvSpPr txBox="1">
            <a:spLocks/>
          </p:cNvSpPr>
          <p:nvPr/>
        </p:nvSpPr>
        <p:spPr>
          <a:xfrm>
            <a:off x="331224" y="1144587"/>
            <a:ext cx="11506815" cy="681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b="1" dirty="0">
                <a:latin typeface="+mn-lt"/>
                <a:ea typeface="ADLaM Display" panose="02010000000000000000" pitchFamily="2" charset="0"/>
                <a:cs typeface="ADLaM Display" panose="02010000000000000000" pitchFamily="2" charset="0"/>
              </a:rPr>
              <a:t>PERLOMBAAN UNJUK PROTOTYPE</a:t>
            </a:r>
          </a:p>
        </p:txBody>
      </p:sp>
    </p:spTree>
    <p:extLst>
      <p:ext uri="{BB962C8B-B14F-4D97-AF65-F5344CB8AC3E}">
        <p14:creationId xmlns:p14="http://schemas.microsoft.com/office/powerpoint/2010/main" val="990305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D8DC2-B452-3A55-A3DF-7B87005D6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961" y="1825624"/>
            <a:ext cx="10999839" cy="4765675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1530350" algn="l"/>
              </a:tabLst>
            </a:pPr>
            <a:r>
              <a:rPr lang="en-US" sz="16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Perhitungan </a:t>
            </a:r>
            <a:r>
              <a:rPr lang="en-US" sz="1600" b="1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waktu</a:t>
            </a:r>
            <a:r>
              <a:rPr lang="en-US" sz="16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sz="16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ketika</a:t>
            </a:r>
            <a:r>
              <a:rPr lang="en-US" sz="16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kapal</a:t>
            </a:r>
            <a:r>
              <a:rPr lang="en-US" sz="16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mulai</a:t>
            </a:r>
            <a:r>
              <a:rPr lang="en-US" sz="1600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melewati</a:t>
            </a:r>
            <a:r>
              <a:rPr lang="en-US" sz="1600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garis START/FINISH </a:t>
            </a:r>
            <a:r>
              <a:rPr lang="en-US" sz="16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sampai</a:t>
            </a:r>
            <a:r>
              <a:rPr lang="en-US" sz="16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kapal</a:t>
            </a:r>
            <a:r>
              <a:rPr lang="en-US" sz="16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kembali</a:t>
            </a:r>
            <a:r>
              <a:rPr lang="en-US" sz="16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melewati</a:t>
            </a:r>
            <a:r>
              <a:rPr lang="en-US" sz="16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garis START/FINISH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1530350" algn="l"/>
              </a:tabLst>
            </a:pPr>
            <a:r>
              <a:rPr lang="id-ID" sz="1600" b="1" i="1" dirty="0">
                <a:effectLst/>
                <a:latin typeface="Poppins" panose="000005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Stopping maneuver</a:t>
            </a:r>
            <a:r>
              <a:rPr lang="id-ID" sz="1600" b="1" dirty="0">
                <a:effectLst/>
                <a:latin typeface="Poppins" panose="000005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id-ID" sz="1600" dirty="0">
                <a:effectLst/>
                <a:latin typeface="Poppins" panose="000005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pada garis finish dikontrol dengan remot. Setelah melewati garis finish, FERC </a:t>
            </a:r>
            <a:r>
              <a:rPr lang="id-ID" sz="1600" b="1" dirty="0">
                <a:effectLst/>
                <a:latin typeface="Poppins" panose="000005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tidak boleh </a:t>
            </a:r>
            <a:r>
              <a:rPr lang="en-GB" sz="1600" b="1" dirty="0">
                <a:latin typeface="Poppins" panose="000005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di </a:t>
            </a:r>
            <a:r>
              <a:rPr lang="en-GB" sz="1600" b="1" dirty="0" err="1">
                <a:latin typeface="Poppins" panose="000005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tabrakkan</a:t>
            </a:r>
            <a:r>
              <a:rPr lang="en-GB" sz="1600" b="1" dirty="0">
                <a:latin typeface="Poppins" panose="000005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sz="1600" dirty="0">
                <a:latin typeface="Poppins" panose="000005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pada tangan atau </a:t>
            </a:r>
            <a:r>
              <a:rPr lang="en-GB" sz="1600" dirty="0" err="1">
                <a:latin typeface="Poppins" panose="000005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obyek</a:t>
            </a:r>
            <a:r>
              <a:rPr lang="en-GB" sz="1600" dirty="0">
                <a:latin typeface="Poppins" panose="000005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 lain (</a:t>
            </a:r>
            <a:r>
              <a:rPr lang="en-GB" sz="1600" dirty="0" err="1">
                <a:latin typeface="Poppins" panose="000005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kerusakan</a:t>
            </a:r>
            <a:r>
              <a:rPr lang="en-GB" sz="1600" dirty="0">
                <a:latin typeface="Poppins" panose="000005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 lambung </a:t>
            </a:r>
            <a:r>
              <a:rPr lang="en-GB" sz="1600" dirty="0" err="1">
                <a:latin typeface="Poppins" panose="000005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karena</a:t>
            </a:r>
            <a:r>
              <a:rPr lang="en-GB" sz="1600" dirty="0">
                <a:latin typeface="Poppins" panose="000005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 tubrukan saat finish atau </a:t>
            </a:r>
            <a:r>
              <a:rPr lang="en-GB" sz="1600" dirty="0" err="1">
                <a:latin typeface="Poppins" panose="000005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dihentikan</a:t>
            </a:r>
            <a:r>
              <a:rPr lang="en-GB" sz="1600" dirty="0">
                <a:latin typeface="Poppins" panose="000005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 dengan </a:t>
            </a:r>
            <a:r>
              <a:rPr lang="en-GB" sz="1600" dirty="0" err="1">
                <a:latin typeface="Poppins" panose="000005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anggota</a:t>
            </a:r>
            <a:r>
              <a:rPr lang="en-GB" sz="1600" dirty="0">
                <a:latin typeface="Poppins" panose="000005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Poppins" panose="000005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tubuh</a:t>
            </a:r>
            <a:r>
              <a:rPr lang="en-GB" sz="1600" dirty="0">
                <a:latin typeface="Poppins" panose="000005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Poppins" panose="000005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anggota</a:t>
            </a:r>
            <a:r>
              <a:rPr lang="en-GB" sz="1600" dirty="0">
                <a:latin typeface="Poppins" panose="000005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Poppins" panose="000005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tim</a:t>
            </a:r>
            <a:r>
              <a:rPr lang="en-GB" sz="1600" dirty="0">
                <a:latin typeface="Poppins" panose="000005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en-GB" sz="1600" dirty="0" err="1">
                <a:latin typeface="Poppins" panose="000005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maka</a:t>
            </a:r>
            <a:r>
              <a:rPr lang="en-GB" sz="1600" dirty="0">
                <a:latin typeface="Poppins" panose="000005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 hasil lintasan </a:t>
            </a:r>
            <a:r>
              <a:rPr lang="en-GB" sz="1600" dirty="0" err="1">
                <a:latin typeface="Poppins" panose="000005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tersebut</a:t>
            </a:r>
            <a:r>
              <a:rPr lang="en-GB" sz="1600" dirty="0">
                <a:latin typeface="Poppins" panose="00000500000000000000" pitchFamily="2" charset="0"/>
                <a:ea typeface="Batang" panose="02030600000101010101" pitchFamily="18" charset="-127"/>
                <a:cs typeface="Times New Roman" panose="02020603050405020304" pitchFamily="18" charset="0"/>
              </a:rPr>
              <a:t> gagal)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  <a:tabLst>
                <a:tab pos="1530350" algn="l"/>
              </a:tabLst>
            </a:pPr>
            <a:r>
              <a:rPr lang="id-ID" sz="16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Semua rintangan harus bisa berhasil dilalui, </a:t>
            </a:r>
            <a:r>
              <a:rPr lang="id-ID" sz="1600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jika terjadi kegagalan </a:t>
            </a:r>
            <a:r>
              <a:rPr lang="id-ID" sz="16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pada salah satu rintangan, maka </a:t>
            </a:r>
            <a:r>
              <a:rPr lang="id-ID" sz="1600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harus mengulang dari awal </a:t>
            </a:r>
            <a:r>
              <a:rPr lang="id-ID" sz="16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ke posisi start.</a:t>
            </a:r>
            <a:endParaRPr lang="en-GB" sz="1600" dirty="0">
              <a:effectLst/>
              <a:latin typeface="Poppins" panose="00000500000000000000" pitchFamily="2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tabLst>
                <a:tab pos="1530350" algn="l"/>
              </a:tabLst>
            </a:pPr>
            <a:r>
              <a:rPr lang="en-US" sz="1600" dirty="0">
                <a:latin typeface="Poppins" panose="00000500000000000000" pitchFamily="2" charset="0"/>
                <a:cs typeface="Times New Roman" panose="02020603050405020304" pitchFamily="18" charset="0"/>
              </a:rPr>
              <a:t>Jika </a:t>
            </a:r>
            <a:r>
              <a:rPr lang="en-US" sz="1600" dirty="0" err="1">
                <a:latin typeface="Poppins" panose="00000500000000000000" pitchFamily="2" charset="0"/>
                <a:cs typeface="Times New Roman" panose="02020603050405020304" pitchFamily="18" charset="0"/>
              </a:rPr>
              <a:t>ada</a:t>
            </a:r>
            <a:r>
              <a:rPr lang="en-US" sz="1600" dirty="0">
                <a:latin typeface="Poppins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Poppins" panose="00000500000000000000" pitchFamily="2" charset="0"/>
                <a:cs typeface="Times New Roman" panose="02020603050405020304" pitchFamily="18" charset="0"/>
              </a:rPr>
              <a:t>bagian</a:t>
            </a:r>
            <a:r>
              <a:rPr lang="en-US" sz="1600" b="1" dirty="0">
                <a:latin typeface="Poppins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Poppins" panose="00000500000000000000" pitchFamily="2" charset="0"/>
                <a:cs typeface="Times New Roman" panose="02020603050405020304" pitchFamily="18" charset="0"/>
              </a:rPr>
              <a:t>kapal</a:t>
            </a:r>
            <a:r>
              <a:rPr lang="en-US" sz="1600" b="1" dirty="0">
                <a:latin typeface="Poppins" panose="00000500000000000000" pitchFamily="2" charset="0"/>
                <a:cs typeface="Times New Roman" panose="02020603050405020304" pitchFamily="18" charset="0"/>
              </a:rPr>
              <a:t> yang </a:t>
            </a:r>
            <a:r>
              <a:rPr lang="en-US" sz="1600" b="1" dirty="0" err="1">
                <a:latin typeface="Poppins" panose="00000500000000000000" pitchFamily="2" charset="0"/>
                <a:cs typeface="Times New Roman" panose="02020603050405020304" pitchFamily="18" charset="0"/>
              </a:rPr>
              <a:t>terlepas</a:t>
            </a:r>
            <a:r>
              <a:rPr lang="en-US" sz="1600" b="1" dirty="0">
                <a:latin typeface="Poppins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Poppins" panose="00000500000000000000" pitchFamily="2" charset="0"/>
                <a:cs typeface="Times New Roman" panose="02020603050405020304" pitchFamily="18" charset="0"/>
              </a:rPr>
              <a:t>pada </a:t>
            </a:r>
            <a:r>
              <a:rPr lang="en-US" sz="1600" dirty="0" err="1">
                <a:latin typeface="Poppins" panose="00000500000000000000" pitchFamily="2" charset="0"/>
                <a:cs typeface="Times New Roman" panose="02020603050405020304" pitchFamily="18" charset="0"/>
              </a:rPr>
              <a:t>saat</a:t>
            </a:r>
            <a:r>
              <a:rPr lang="en-US" sz="1600" dirty="0">
                <a:latin typeface="Poppins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Poppins" panose="00000500000000000000" pitchFamily="2" charset="0"/>
                <a:cs typeface="Times New Roman" panose="02020603050405020304" pitchFamily="18" charset="0"/>
              </a:rPr>
              <a:t>racing</a:t>
            </a:r>
            <a:r>
              <a:rPr lang="en-US" sz="1600" dirty="0">
                <a:latin typeface="Poppins" panose="000005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Poppins" panose="00000500000000000000" pitchFamily="2" charset="0"/>
                <a:cs typeface="Times New Roman" panose="02020603050405020304" pitchFamily="18" charset="0"/>
              </a:rPr>
              <a:t>maka</a:t>
            </a:r>
            <a:r>
              <a:rPr lang="en-US" sz="1600" dirty="0">
                <a:latin typeface="Poppins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oppins" panose="00000500000000000000" pitchFamily="2" charset="0"/>
                <a:cs typeface="Times New Roman" panose="02020603050405020304" pitchFamily="18" charset="0"/>
              </a:rPr>
              <a:t>hasil</a:t>
            </a:r>
            <a:r>
              <a:rPr lang="en-US" sz="1600" dirty="0">
                <a:latin typeface="Poppins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oppins" panose="00000500000000000000" pitchFamily="2" charset="0"/>
                <a:cs typeface="Times New Roman" panose="02020603050405020304" pitchFamily="18" charset="0"/>
              </a:rPr>
              <a:t>lintasan</a:t>
            </a:r>
            <a:r>
              <a:rPr lang="en-US" sz="1600" dirty="0">
                <a:latin typeface="Poppins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oppins" panose="00000500000000000000" pitchFamily="2" charset="0"/>
                <a:cs typeface="Times New Roman" panose="02020603050405020304" pitchFamily="18" charset="0"/>
              </a:rPr>
              <a:t>tersebut</a:t>
            </a:r>
            <a:r>
              <a:rPr lang="en-US" sz="1600" dirty="0">
                <a:latin typeface="Poppins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Poppins" panose="00000500000000000000" pitchFamily="2" charset="0"/>
                <a:cs typeface="Times New Roman" panose="02020603050405020304" pitchFamily="18" charset="0"/>
              </a:rPr>
              <a:t>gagal</a:t>
            </a:r>
            <a:r>
              <a:rPr lang="en-US" sz="1600" dirty="0">
                <a:latin typeface="Poppins" panose="00000500000000000000" pitchFamily="2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latin typeface="Poppins" panose="00000500000000000000" pitchFamily="2" charset="0"/>
                <a:cs typeface="Times New Roman" panose="02020603050405020304" pitchFamily="18" charset="0"/>
              </a:rPr>
              <a:t>nilai</a:t>
            </a:r>
            <a:r>
              <a:rPr lang="en-US" sz="1600" dirty="0">
                <a:latin typeface="Poppins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oppins" panose="00000500000000000000" pitchFamily="2" charset="0"/>
                <a:cs typeface="Times New Roman" panose="02020603050405020304" pitchFamily="18" charset="0"/>
              </a:rPr>
              <a:t>nol</a:t>
            </a:r>
            <a:r>
              <a:rPr lang="en-US" sz="1600" dirty="0">
                <a:latin typeface="Poppins" panose="00000500000000000000" pitchFamily="2" charset="0"/>
                <a:cs typeface="Times New Roman" panose="02020603050405020304" pitchFamily="18" charset="0"/>
              </a:rPr>
              <a:t>). Oleh </a:t>
            </a:r>
            <a:r>
              <a:rPr lang="en-US" sz="1600" dirty="0" err="1">
                <a:latin typeface="Poppins" panose="00000500000000000000" pitchFamily="2" charset="0"/>
                <a:cs typeface="Times New Roman" panose="02020603050405020304" pitchFamily="18" charset="0"/>
              </a:rPr>
              <a:t>karena</a:t>
            </a:r>
            <a:r>
              <a:rPr lang="en-US" sz="1600" dirty="0">
                <a:latin typeface="Poppins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oppins" panose="00000500000000000000" pitchFamily="2" charset="0"/>
                <a:cs typeface="Times New Roman" panose="02020603050405020304" pitchFamily="18" charset="0"/>
              </a:rPr>
              <a:t>itu</a:t>
            </a:r>
            <a:r>
              <a:rPr lang="en-US" sz="1600" dirty="0">
                <a:latin typeface="Poppins" panose="000005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Poppins" panose="00000500000000000000" pitchFamily="2" charset="0"/>
                <a:cs typeface="Times New Roman" panose="02020603050405020304" pitchFamily="18" charset="0"/>
              </a:rPr>
              <a:t>pastikan</a:t>
            </a:r>
            <a:r>
              <a:rPr lang="en-US" sz="1600" dirty="0">
                <a:latin typeface="Poppins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oppins" panose="00000500000000000000" pitchFamily="2" charset="0"/>
                <a:cs typeface="Times New Roman" panose="02020603050405020304" pitchFamily="18" charset="0"/>
              </a:rPr>
              <a:t>pengikatan</a:t>
            </a:r>
            <a:r>
              <a:rPr lang="en-US" sz="1600" dirty="0">
                <a:latin typeface="Poppins" panose="000005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Poppins" panose="00000500000000000000" pitchFamily="2" charset="0"/>
                <a:cs typeface="Times New Roman" panose="02020603050405020304" pitchFamily="18" charset="0"/>
              </a:rPr>
              <a:t>kuncian</a:t>
            </a:r>
            <a:r>
              <a:rPr lang="en-US" sz="1600" dirty="0">
                <a:latin typeface="Poppins" panose="00000500000000000000" pitchFamily="2" charset="0"/>
                <a:cs typeface="Times New Roman" panose="02020603050405020304" pitchFamily="18" charset="0"/>
              </a:rPr>
              <a:t> di </a:t>
            </a:r>
            <a:r>
              <a:rPr lang="en-US" sz="1600" dirty="0" err="1">
                <a:latin typeface="Poppins" panose="00000500000000000000" pitchFamily="2" charset="0"/>
                <a:cs typeface="Times New Roman" panose="02020603050405020304" pitchFamily="18" charset="0"/>
              </a:rPr>
              <a:t>atas</a:t>
            </a:r>
            <a:r>
              <a:rPr lang="en-US" sz="1600" dirty="0">
                <a:latin typeface="Poppins" panose="00000500000000000000" pitchFamily="2" charset="0"/>
                <a:cs typeface="Times New Roman" panose="02020603050405020304" pitchFamily="18" charset="0"/>
              </a:rPr>
              <a:t> model </a:t>
            </a:r>
            <a:r>
              <a:rPr lang="en-US" sz="1600" dirty="0" err="1">
                <a:latin typeface="Poppins" panose="00000500000000000000" pitchFamily="2" charset="0"/>
                <a:cs typeface="Times New Roman" panose="02020603050405020304" pitchFamily="18" charset="0"/>
              </a:rPr>
              <a:t>kapal</a:t>
            </a:r>
            <a:r>
              <a:rPr lang="en-US" sz="1600" dirty="0">
                <a:latin typeface="Poppins" panose="000005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Poppins" panose="00000500000000000000" pitchFamily="2" charset="0"/>
                <a:cs typeface="Times New Roman" panose="02020603050405020304" pitchFamily="18" charset="0"/>
              </a:rPr>
              <a:t>kuat</a:t>
            </a:r>
            <a:endParaRPr lang="en-US" sz="1600" dirty="0">
              <a:latin typeface="Poppins" panose="00000500000000000000" pitchFamily="2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tabLst>
                <a:tab pos="1530350" algn="l"/>
              </a:tabLst>
            </a:pPr>
            <a:r>
              <a:rPr lang="id-ID" sz="1600" b="1" dirty="0">
                <a:latin typeface="Poppins" panose="00000500000000000000" pitchFamily="2" charset="0"/>
                <a:cs typeface="Times New Roman" panose="02020603050405020304" pitchFamily="18" charset="0"/>
              </a:rPr>
              <a:t>Penilaian akhir </a:t>
            </a:r>
            <a:r>
              <a:rPr lang="id-ID" sz="1600" dirty="0">
                <a:latin typeface="Poppins" panose="00000500000000000000" pitchFamily="2" charset="0"/>
                <a:cs typeface="Times New Roman" panose="02020603050405020304" pitchFamily="18" charset="0"/>
              </a:rPr>
              <a:t>ditentukan </a:t>
            </a:r>
            <a:r>
              <a:rPr lang="id-ID" sz="1600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oleh keberhasilan misi kapal dalam melakukan manuver malalui semua lintasan yang ditentukan dengan membawa muatan atau tanpa muatan secepat mungkin dengan </a:t>
            </a:r>
            <a:r>
              <a:rPr lang="en-GB" sz="1600" b="1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Pers</a:t>
            </a:r>
            <a:r>
              <a:rPr lang="en-GB" sz="1600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1 – </a:t>
            </a:r>
            <a:r>
              <a:rPr lang="en-GB" sz="1600" b="1" dirty="0" err="1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Pers</a:t>
            </a:r>
            <a:r>
              <a:rPr lang="en-GB" sz="1600" b="1" dirty="0">
                <a:effectLst/>
                <a:latin typeface="Poppins" panose="00000500000000000000" pitchFamily="2" charset="0"/>
                <a:ea typeface="Calibri Light" panose="020F0302020204030204" pitchFamily="34" charset="0"/>
                <a:cs typeface="Times New Roman" panose="02020603050405020304" pitchFamily="18" charset="0"/>
              </a:rPr>
              <a:t> 3.</a:t>
            </a:r>
            <a:endParaRPr lang="en-US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69EE71A5-9066-28B4-C518-9AA570F16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F418AEB-E100-654A-E62B-B445565CBCCF}"/>
              </a:ext>
            </a:extLst>
          </p:cNvPr>
          <p:cNvSpPr txBox="1">
            <a:spLocks/>
          </p:cNvSpPr>
          <p:nvPr/>
        </p:nvSpPr>
        <p:spPr>
          <a:xfrm>
            <a:off x="331224" y="1144587"/>
            <a:ext cx="11506815" cy="681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b="1" dirty="0">
                <a:latin typeface="+mn-lt"/>
                <a:ea typeface="ADLaM Display" panose="02010000000000000000" pitchFamily="2" charset="0"/>
                <a:cs typeface="ADLaM Display" panose="02010000000000000000" pitchFamily="2" charset="0"/>
              </a:rPr>
              <a:t>PERLOMBAAN UNJUK PROTOTYPE</a:t>
            </a:r>
          </a:p>
        </p:txBody>
      </p:sp>
    </p:spTree>
    <p:extLst>
      <p:ext uri="{BB962C8B-B14F-4D97-AF65-F5344CB8AC3E}">
        <p14:creationId xmlns:p14="http://schemas.microsoft.com/office/powerpoint/2010/main" val="4104349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D8DC2-B452-3A55-A3DF-7B87005D6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961" y="1825625"/>
            <a:ext cx="10999839" cy="475615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NT </a:t>
            </a:r>
            <a:r>
              <a:rPr lang="id-ID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ditentukan berdasarkan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waktu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tempuh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melewati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d-ID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lintasan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seperti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pada Gambar 1</a:t>
            </a:r>
            <a:r>
              <a:rPr lang="id-ID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id-ID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Penilaian ditentukan berdasarkan waktu tempuh dan keberhasilan melalui lintasan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d-ID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Berdasarkan dua komponen penilaian tersebut, maka total penilaian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performa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Kapal Cepat Listrik dengan Sistem Kendali Jauh </a:t>
            </a:r>
            <a:r>
              <a:rPr lang="id-ID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adalah sebagai berikut:</a:t>
            </a:r>
            <a:endParaRPr lang="en-GB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 mana:	</a:t>
            </a:r>
            <a:endParaRPr lang="en-GB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NT = Waktu tempuh	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 = Keberhasilan melewati lintasan (maks. 4 poin)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id-ID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Tanpa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beban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 =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beban</a:t>
            </a:r>
            <a:r>
              <a:rPr lang="en-U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69EE71A5-9066-28B4-C518-9AA570F16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91740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F418AEB-E100-654A-E62B-B445565CBCCF}"/>
              </a:ext>
            </a:extLst>
          </p:cNvPr>
          <p:cNvSpPr txBox="1">
            <a:spLocks/>
          </p:cNvSpPr>
          <p:nvPr/>
        </p:nvSpPr>
        <p:spPr>
          <a:xfrm>
            <a:off x="331224" y="1144587"/>
            <a:ext cx="11506815" cy="681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b="1" dirty="0">
                <a:latin typeface="+mn-lt"/>
                <a:ea typeface="ADLaM Display" panose="02010000000000000000" pitchFamily="2" charset="0"/>
                <a:cs typeface="ADLaM Display" panose="02010000000000000000" pitchFamily="2" charset="0"/>
              </a:rPr>
              <a:t>RUMUS PENILAIAN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B8FD46A-D83F-2E1C-CC0A-035940099A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142077"/>
              </p:ext>
            </p:extLst>
          </p:nvPr>
        </p:nvGraphicFramePr>
        <p:xfrm>
          <a:off x="1662060" y="3414661"/>
          <a:ext cx="900594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33029">
                  <a:extLst>
                    <a:ext uri="{9D8B030D-6E8A-4147-A177-3AD203B41FA5}">
                      <a16:colId xmlns:a16="http://schemas.microsoft.com/office/drawing/2014/main" val="1685247712"/>
                    </a:ext>
                  </a:extLst>
                </a:gridCol>
                <a:gridCol w="806177">
                  <a:extLst>
                    <a:ext uri="{9D8B030D-6E8A-4147-A177-3AD203B41FA5}">
                      <a16:colId xmlns:a16="http://schemas.microsoft.com/office/drawing/2014/main" val="2910535540"/>
                    </a:ext>
                  </a:extLst>
                </a:gridCol>
                <a:gridCol w="2066734">
                  <a:extLst>
                    <a:ext uri="{9D8B030D-6E8A-4147-A177-3AD203B41FA5}">
                      <a16:colId xmlns:a16="http://schemas.microsoft.com/office/drawing/2014/main" val="409227172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 =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(A + B) ……………………………………………………………………………….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Pers. 1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45378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 = (</a:t>
                      </a:r>
                      <a:r>
                        <a:rPr lang="id-ID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((</a:t>
                      </a: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id-ID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00/NT) + (KL x 10))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misi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tanpa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beban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)) x 0,3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………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Pers. 2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3120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 = (</a:t>
                      </a:r>
                      <a:r>
                        <a:rPr lang="id-ID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((</a:t>
                      </a: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r>
                        <a:rPr lang="id-ID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00/NT) + (KL x 10))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misi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dengan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beban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)) x 0,7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……….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Pers. 3</a:t>
                      </a:r>
                      <a:endParaRPr 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7200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772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786</Words>
  <Application>Microsoft Office PowerPoint</Application>
  <PresentationFormat>Widescreen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Geometr415 Blk BT</vt:lpstr>
      <vt:lpstr>Poppins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Topanal GR</dc:creator>
  <cp:lastModifiedBy>Eko Sulkhani Yulianto, S.Pi, M.Si</cp:lastModifiedBy>
  <cp:revision>19</cp:revision>
  <dcterms:created xsi:type="dcterms:W3CDTF">2024-01-26T03:52:38Z</dcterms:created>
  <dcterms:modified xsi:type="dcterms:W3CDTF">2024-07-08T14:41:24Z</dcterms:modified>
</cp:coreProperties>
</file>